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8" r:id="rId3"/>
    <p:sldId id="259" r:id="rId4"/>
    <p:sldId id="260" r:id="rId5"/>
    <p:sldId id="261" r:id="rId6"/>
  </p:sldIdLst>
  <p:sldSz cx="9144000" cy="5143500" type="screen16x9"/>
  <p:notesSz cx="9296400" cy="7010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62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2A1FF44-9DB3-4628-AC80-13C0A5C7586F}">
  <a:tblStyle styleId="{F2A1FF44-9DB3-4628-AC80-13C0A5C7586F}" styleName="Table_0"/>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749" autoAdjust="0"/>
  </p:normalViewPr>
  <p:slideViewPr>
    <p:cSldViewPr snapToGrid="0">
      <p:cViewPr varScale="1">
        <p:scale>
          <a:sx n="112" d="100"/>
          <a:sy n="112" d="100"/>
        </p:scale>
        <p:origin x="158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2311400" y="525463"/>
            <a:ext cx="4673600" cy="2628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929641" y="3329940"/>
            <a:ext cx="7437120" cy="31546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1419304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2311400" y="525463"/>
            <a:ext cx="4673600" cy="26289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929641" y="3329940"/>
            <a:ext cx="7437120" cy="3154680"/>
          </a:xfrm>
          <a:prstGeom prst="rect">
            <a:avLst/>
          </a:prstGeom>
        </p:spPr>
        <p:txBody>
          <a:bodyPr lIns="93162" tIns="93162" rIns="93162" bIns="93162"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effectLst/>
              <a:latin typeface="+mn-lt"/>
              <a:ea typeface="+mn-ea"/>
              <a:cs typeface="+mn-cs"/>
            </a:endParaRPr>
          </a:p>
          <a:p>
            <a:endParaRPr dirty="0"/>
          </a:p>
        </p:txBody>
      </p:sp>
    </p:spTree>
    <p:extLst>
      <p:ext uri="{BB962C8B-B14F-4D97-AF65-F5344CB8AC3E}">
        <p14:creationId xmlns:p14="http://schemas.microsoft.com/office/powerpoint/2010/main" val="1495094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2311400" y="525463"/>
            <a:ext cx="4673600" cy="26289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929641" y="3329940"/>
            <a:ext cx="7437120" cy="3154680"/>
          </a:xfrm>
          <a:prstGeom prst="rect">
            <a:avLst/>
          </a:prstGeom>
        </p:spPr>
        <p:txBody>
          <a:bodyPr lIns="93162" tIns="93162" rIns="93162" bIns="93162"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effectLst/>
              <a:latin typeface="+mn-lt"/>
              <a:ea typeface="+mn-ea"/>
              <a:cs typeface="+mn-cs"/>
            </a:endParaRPr>
          </a:p>
          <a:p>
            <a:endParaRPr dirty="0"/>
          </a:p>
        </p:txBody>
      </p:sp>
    </p:spTree>
    <p:extLst>
      <p:ext uri="{BB962C8B-B14F-4D97-AF65-F5344CB8AC3E}">
        <p14:creationId xmlns:p14="http://schemas.microsoft.com/office/powerpoint/2010/main" val="2414255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2311400" y="525463"/>
            <a:ext cx="4673600" cy="26289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929641" y="3329940"/>
            <a:ext cx="7437120" cy="3154680"/>
          </a:xfrm>
          <a:prstGeom prst="rect">
            <a:avLst/>
          </a:prstGeom>
        </p:spPr>
        <p:txBody>
          <a:bodyPr lIns="93162" tIns="93162" rIns="93162" bIns="93162"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effectLst/>
              <a:latin typeface="+mn-lt"/>
              <a:ea typeface="+mn-ea"/>
              <a:cs typeface="+mn-cs"/>
            </a:endParaRPr>
          </a:p>
          <a:p>
            <a:endParaRPr dirty="0"/>
          </a:p>
        </p:txBody>
      </p:sp>
    </p:spTree>
    <p:extLst>
      <p:ext uri="{BB962C8B-B14F-4D97-AF65-F5344CB8AC3E}">
        <p14:creationId xmlns:p14="http://schemas.microsoft.com/office/powerpoint/2010/main" val="200330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2311400" y="525463"/>
            <a:ext cx="4673600" cy="26289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929641" y="3329940"/>
            <a:ext cx="7437120" cy="3154680"/>
          </a:xfrm>
          <a:prstGeom prst="rect">
            <a:avLst/>
          </a:prstGeom>
        </p:spPr>
        <p:txBody>
          <a:bodyPr lIns="93162" tIns="93162" rIns="93162" bIns="93162"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effectLst/>
              <a:latin typeface="+mn-lt"/>
              <a:ea typeface="+mn-ea"/>
              <a:cs typeface="+mn-cs"/>
            </a:endParaRPr>
          </a:p>
          <a:p>
            <a:endParaRPr dirty="0"/>
          </a:p>
        </p:txBody>
      </p:sp>
    </p:spTree>
    <p:extLst>
      <p:ext uri="{BB962C8B-B14F-4D97-AF65-F5344CB8AC3E}">
        <p14:creationId xmlns:p14="http://schemas.microsoft.com/office/powerpoint/2010/main" val="585297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2311400" y="525463"/>
            <a:ext cx="4673600" cy="26289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929641" y="3329940"/>
            <a:ext cx="7437120" cy="3154680"/>
          </a:xfrm>
          <a:prstGeom prst="rect">
            <a:avLst/>
          </a:prstGeom>
        </p:spPr>
        <p:txBody>
          <a:bodyPr lIns="93162" tIns="93162" rIns="93162" bIns="93162"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effectLst/>
              <a:latin typeface="+mn-lt"/>
              <a:ea typeface="+mn-ea"/>
              <a:cs typeface="+mn-cs"/>
            </a:endParaRPr>
          </a:p>
          <a:p>
            <a:endParaRPr dirty="0"/>
          </a:p>
        </p:txBody>
      </p:sp>
    </p:spTree>
    <p:extLst>
      <p:ext uri="{BB962C8B-B14F-4D97-AF65-F5344CB8AC3E}">
        <p14:creationId xmlns:p14="http://schemas.microsoft.com/office/powerpoint/2010/main" val="346691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9" name="Shape 49"/>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0" name="Shape 5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1"/>
        <p:cNvGrpSpPr/>
        <p:nvPr/>
      </p:nvGrpSpPr>
      <p:grpSpPr>
        <a:xfrm>
          <a:off x="0" y="0"/>
          <a:ext cx="0" cy="0"/>
          <a:chOff x="0" y="0"/>
          <a:chExt cx="0" cy="0"/>
        </a:xfrm>
      </p:grpSpPr>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16925" y="112725"/>
            <a:ext cx="8520600" cy="572700"/>
          </a:xfrm>
          <a:prstGeom prst="rect">
            <a:avLst/>
          </a:prstGeom>
        </p:spPr>
        <p:txBody>
          <a:bodyPr lIns="91425" tIns="91425" rIns="91425" bIns="91425" anchor="t" anchorCtr="0"/>
          <a:lstStyle>
            <a:lvl1pPr lvl="0">
              <a:spcBef>
                <a:spcPts val="0"/>
              </a:spcBef>
              <a:buClr>
                <a:srgbClr val="F06202"/>
              </a:buClr>
              <a:defRPr>
                <a:solidFill>
                  <a:srgbClr val="F06202"/>
                </a:solidFill>
              </a:defRPr>
            </a:lvl1pPr>
            <a:lvl2pPr lvl="1">
              <a:spcBef>
                <a:spcPts val="0"/>
              </a:spcBef>
              <a:buClr>
                <a:srgbClr val="F06202"/>
              </a:buClr>
              <a:defRPr>
                <a:solidFill>
                  <a:srgbClr val="F06202"/>
                </a:solidFill>
              </a:defRPr>
            </a:lvl2pPr>
            <a:lvl3pPr lvl="2">
              <a:spcBef>
                <a:spcPts val="0"/>
              </a:spcBef>
              <a:buClr>
                <a:srgbClr val="F06202"/>
              </a:buClr>
              <a:defRPr>
                <a:solidFill>
                  <a:srgbClr val="F06202"/>
                </a:solidFill>
              </a:defRPr>
            </a:lvl3pPr>
            <a:lvl4pPr lvl="3">
              <a:spcBef>
                <a:spcPts val="0"/>
              </a:spcBef>
              <a:buClr>
                <a:srgbClr val="F06202"/>
              </a:buClr>
              <a:defRPr>
                <a:solidFill>
                  <a:srgbClr val="F06202"/>
                </a:solidFill>
              </a:defRPr>
            </a:lvl4pPr>
            <a:lvl5pPr lvl="4">
              <a:spcBef>
                <a:spcPts val="0"/>
              </a:spcBef>
              <a:buClr>
                <a:srgbClr val="F06202"/>
              </a:buClr>
              <a:defRPr>
                <a:solidFill>
                  <a:srgbClr val="F06202"/>
                </a:solidFill>
              </a:defRPr>
            </a:lvl5pPr>
            <a:lvl6pPr lvl="5">
              <a:spcBef>
                <a:spcPts val="0"/>
              </a:spcBef>
              <a:buClr>
                <a:srgbClr val="F06202"/>
              </a:buClr>
              <a:defRPr>
                <a:solidFill>
                  <a:srgbClr val="F06202"/>
                </a:solidFill>
              </a:defRPr>
            </a:lvl6pPr>
            <a:lvl7pPr lvl="6">
              <a:spcBef>
                <a:spcPts val="0"/>
              </a:spcBef>
              <a:buClr>
                <a:srgbClr val="F06202"/>
              </a:buClr>
              <a:defRPr>
                <a:solidFill>
                  <a:srgbClr val="F06202"/>
                </a:solidFill>
              </a:defRPr>
            </a:lvl7pPr>
            <a:lvl8pPr lvl="7">
              <a:spcBef>
                <a:spcPts val="0"/>
              </a:spcBef>
              <a:buClr>
                <a:srgbClr val="F06202"/>
              </a:buClr>
              <a:defRPr>
                <a:solidFill>
                  <a:srgbClr val="F06202"/>
                </a:solidFill>
              </a:defRPr>
            </a:lvl8pPr>
            <a:lvl9pPr lvl="8">
              <a:spcBef>
                <a:spcPts val="0"/>
              </a:spcBef>
              <a:buClr>
                <a:srgbClr val="F06202"/>
              </a:buClr>
              <a:defRPr>
                <a:solidFill>
                  <a:srgbClr val="F06202"/>
                </a:solidFill>
              </a:defRPr>
            </a:lvl9pPr>
          </a:lstStyle>
          <a:p>
            <a:endParaRPr/>
          </a:p>
        </p:txBody>
      </p:sp>
      <p:sp>
        <p:nvSpPr>
          <p:cNvPr id="22" name="Shape 22"/>
          <p:cNvSpPr txBox="1">
            <a:spLocks noGrp="1"/>
          </p:cNvSpPr>
          <p:nvPr>
            <p:ph type="body" idx="1"/>
          </p:nvPr>
        </p:nvSpPr>
        <p:spPr>
          <a:xfrm>
            <a:off x="311700" y="863550"/>
            <a:ext cx="3999900" cy="3416400"/>
          </a:xfrm>
          <a:prstGeom prst="rect">
            <a:avLst/>
          </a:prstGeom>
        </p:spPr>
        <p:txBody>
          <a:bodyPr lIns="91425" tIns="91425" rIns="91425" bIns="91425" anchor="t" anchorCtr="0"/>
          <a:lstStyle>
            <a:lvl1pPr lvl="0">
              <a:spcBef>
                <a:spcPts val="0"/>
              </a:spcBef>
              <a:buClr>
                <a:srgbClr val="F06202"/>
              </a:buClr>
              <a:buSzPct val="100000"/>
              <a:defRPr sz="1400">
                <a:solidFill>
                  <a:srgbClr val="F06202"/>
                </a:solidFill>
              </a:defRPr>
            </a:lvl1pPr>
            <a:lvl2pPr lvl="1">
              <a:spcBef>
                <a:spcPts val="0"/>
              </a:spcBef>
              <a:buClr>
                <a:srgbClr val="F06202"/>
              </a:buClr>
              <a:buSzPct val="100000"/>
              <a:defRPr sz="1200">
                <a:solidFill>
                  <a:srgbClr val="F06202"/>
                </a:solidFill>
              </a:defRPr>
            </a:lvl2pPr>
            <a:lvl3pPr lvl="2">
              <a:spcBef>
                <a:spcPts val="0"/>
              </a:spcBef>
              <a:buClr>
                <a:srgbClr val="F06202"/>
              </a:buClr>
              <a:buSzPct val="100000"/>
              <a:defRPr sz="1200">
                <a:solidFill>
                  <a:srgbClr val="F06202"/>
                </a:solidFill>
              </a:defRPr>
            </a:lvl3pPr>
            <a:lvl4pPr lvl="3">
              <a:spcBef>
                <a:spcPts val="0"/>
              </a:spcBef>
              <a:buClr>
                <a:srgbClr val="F06202"/>
              </a:buClr>
              <a:buSzPct val="100000"/>
              <a:defRPr sz="1200">
                <a:solidFill>
                  <a:srgbClr val="F06202"/>
                </a:solidFill>
              </a:defRPr>
            </a:lvl4pPr>
            <a:lvl5pPr lvl="4">
              <a:spcBef>
                <a:spcPts val="0"/>
              </a:spcBef>
              <a:buClr>
                <a:srgbClr val="F06202"/>
              </a:buClr>
              <a:buSzPct val="100000"/>
              <a:defRPr sz="1200">
                <a:solidFill>
                  <a:srgbClr val="F06202"/>
                </a:solidFill>
              </a:defRPr>
            </a:lvl5pPr>
            <a:lvl6pPr lvl="5">
              <a:spcBef>
                <a:spcPts val="0"/>
              </a:spcBef>
              <a:buClr>
                <a:srgbClr val="F06202"/>
              </a:buClr>
              <a:buSzPct val="100000"/>
              <a:defRPr sz="1200">
                <a:solidFill>
                  <a:srgbClr val="F06202"/>
                </a:solidFill>
              </a:defRPr>
            </a:lvl6pPr>
            <a:lvl7pPr lvl="6">
              <a:spcBef>
                <a:spcPts val="0"/>
              </a:spcBef>
              <a:buClr>
                <a:srgbClr val="F06202"/>
              </a:buClr>
              <a:buSzPct val="100000"/>
              <a:defRPr sz="1200">
                <a:solidFill>
                  <a:srgbClr val="F06202"/>
                </a:solidFill>
              </a:defRPr>
            </a:lvl7pPr>
            <a:lvl8pPr lvl="7">
              <a:spcBef>
                <a:spcPts val="0"/>
              </a:spcBef>
              <a:buClr>
                <a:srgbClr val="F06202"/>
              </a:buClr>
              <a:buSzPct val="100000"/>
              <a:defRPr sz="1200">
                <a:solidFill>
                  <a:srgbClr val="F06202"/>
                </a:solidFill>
              </a:defRPr>
            </a:lvl8pPr>
            <a:lvl9pPr lvl="8">
              <a:spcBef>
                <a:spcPts val="0"/>
              </a:spcBef>
              <a:buClr>
                <a:srgbClr val="F06202"/>
              </a:buClr>
              <a:buSzPct val="100000"/>
              <a:defRPr sz="1200">
                <a:solidFill>
                  <a:srgbClr val="F06202"/>
                </a:solidFill>
              </a:defRPr>
            </a:lvl9pPr>
          </a:lstStyle>
          <a:p>
            <a:endParaRPr/>
          </a:p>
        </p:txBody>
      </p:sp>
      <p:sp>
        <p:nvSpPr>
          <p:cNvPr id="23" name="Shape 23"/>
          <p:cNvSpPr txBox="1">
            <a:spLocks noGrp="1"/>
          </p:cNvSpPr>
          <p:nvPr>
            <p:ph type="body" idx="2"/>
          </p:nvPr>
        </p:nvSpPr>
        <p:spPr>
          <a:xfrm>
            <a:off x="4832400" y="863550"/>
            <a:ext cx="3999900" cy="3416400"/>
          </a:xfrm>
          <a:prstGeom prst="rect">
            <a:avLst/>
          </a:prstGeom>
        </p:spPr>
        <p:txBody>
          <a:bodyPr lIns="91425" tIns="91425" rIns="91425" bIns="91425" anchor="t" anchorCtr="0"/>
          <a:lstStyle>
            <a:lvl1pPr lvl="0">
              <a:spcBef>
                <a:spcPts val="0"/>
              </a:spcBef>
              <a:buClr>
                <a:srgbClr val="F06202"/>
              </a:buClr>
              <a:buSzPct val="100000"/>
              <a:defRPr sz="1400">
                <a:solidFill>
                  <a:srgbClr val="F06202"/>
                </a:solidFill>
              </a:defRPr>
            </a:lvl1pPr>
            <a:lvl2pPr lvl="1">
              <a:spcBef>
                <a:spcPts val="0"/>
              </a:spcBef>
              <a:buClr>
                <a:srgbClr val="F06202"/>
              </a:buClr>
              <a:buSzPct val="100000"/>
              <a:defRPr sz="1200">
                <a:solidFill>
                  <a:srgbClr val="F06202"/>
                </a:solidFill>
              </a:defRPr>
            </a:lvl2pPr>
            <a:lvl3pPr lvl="2">
              <a:spcBef>
                <a:spcPts val="0"/>
              </a:spcBef>
              <a:buClr>
                <a:srgbClr val="F06202"/>
              </a:buClr>
              <a:buSzPct val="100000"/>
              <a:defRPr sz="1200">
                <a:solidFill>
                  <a:srgbClr val="F06202"/>
                </a:solidFill>
              </a:defRPr>
            </a:lvl3pPr>
            <a:lvl4pPr lvl="3">
              <a:spcBef>
                <a:spcPts val="0"/>
              </a:spcBef>
              <a:buClr>
                <a:srgbClr val="F06202"/>
              </a:buClr>
              <a:buSzPct val="100000"/>
              <a:defRPr sz="1200">
                <a:solidFill>
                  <a:srgbClr val="F06202"/>
                </a:solidFill>
              </a:defRPr>
            </a:lvl4pPr>
            <a:lvl5pPr lvl="4">
              <a:spcBef>
                <a:spcPts val="0"/>
              </a:spcBef>
              <a:buClr>
                <a:srgbClr val="F06202"/>
              </a:buClr>
              <a:buSzPct val="100000"/>
              <a:defRPr sz="1200">
                <a:solidFill>
                  <a:srgbClr val="F06202"/>
                </a:solidFill>
              </a:defRPr>
            </a:lvl5pPr>
            <a:lvl6pPr lvl="5">
              <a:spcBef>
                <a:spcPts val="0"/>
              </a:spcBef>
              <a:buClr>
                <a:srgbClr val="F06202"/>
              </a:buClr>
              <a:buSzPct val="100000"/>
              <a:defRPr sz="1200">
                <a:solidFill>
                  <a:srgbClr val="F06202"/>
                </a:solidFill>
              </a:defRPr>
            </a:lvl6pPr>
            <a:lvl7pPr lvl="6">
              <a:spcBef>
                <a:spcPts val="0"/>
              </a:spcBef>
              <a:buClr>
                <a:srgbClr val="F06202"/>
              </a:buClr>
              <a:buSzPct val="100000"/>
              <a:defRPr sz="1200">
                <a:solidFill>
                  <a:srgbClr val="F06202"/>
                </a:solidFill>
              </a:defRPr>
            </a:lvl7pPr>
            <a:lvl8pPr lvl="7">
              <a:spcBef>
                <a:spcPts val="0"/>
              </a:spcBef>
              <a:buClr>
                <a:srgbClr val="F06202"/>
              </a:buClr>
              <a:buSzPct val="100000"/>
              <a:defRPr sz="1200">
                <a:solidFill>
                  <a:srgbClr val="F06202"/>
                </a:solidFill>
              </a:defRPr>
            </a:lvl8pPr>
            <a:lvl9pPr lvl="8">
              <a:spcBef>
                <a:spcPts val="0"/>
              </a:spcBef>
              <a:buClr>
                <a:srgbClr val="F06202"/>
              </a:buClr>
              <a:buSzPct val="100000"/>
              <a:defRPr sz="1200">
                <a:solidFill>
                  <a:srgbClr val="F06202"/>
                </a:solidFill>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pic>
        <p:nvPicPr>
          <p:cNvPr id="25" name="Shape 25"/>
          <p:cNvPicPr preferRelativeResize="0"/>
          <p:nvPr/>
        </p:nvPicPr>
        <p:blipFill>
          <a:blip r:embed="rId2">
            <a:alphaModFix amt="8000"/>
          </a:blip>
          <a:stretch>
            <a:fillRect/>
          </a:stretch>
        </p:blipFill>
        <p:spPr>
          <a:xfrm>
            <a:off x="-68750" y="2497214"/>
            <a:ext cx="9143998" cy="2692920"/>
          </a:xfrm>
          <a:prstGeom prst="rect">
            <a:avLst/>
          </a:prstGeom>
          <a:noFill/>
          <a:ln>
            <a:noFill/>
          </a:ln>
        </p:spPr>
      </p:pic>
      <p:pic>
        <p:nvPicPr>
          <p:cNvPr id="3" name="Picture 2" descr="A close up of a logo&#10;&#10;Description generated with very high confidence">
            <a:extLst>
              <a:ext uri="{FF2B5EF4-FFF2-40B4-BE49-F238E27FC236}">
                <a16:creationId xmlns:a16="http://schemas.microsoft.com/office/drawing/2014/main" id="{6937FC8A-7A0F-4AF7-A3A0-3CECAAC5D4D3}"/>
              </a:ext>
            </a:extLst>
          </p:cNvPr>
          <p:cNvPicPr>
            <a:picLocks noChangeAspect="1"/>
          </p:cNvPicPr>
          <p:nvPr userDrawn="1"/>
        </p:nvPicPr>
        <p:blipFill>
          <a:blip r:embed="rId3"/>
          <a:stretch>
            <a:fillRect/>
          </a:stretch>
        </p:blipFill>
        <p:spPr>
          <a:xfrm>
            <a:off x="7333051" y="4585856"/>
            <a:ext cx="1688106" cy="54832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40" name="Shape 40"/>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1" name="Shape 41"/>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2" name="Shape 42"/>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6" name="Shape 4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564023" y="1034079"/>
            <a:ext cx="8035968" cy="2256052"/>
          </a:xfrm>
          <a:prstGeom prst="rect">
            <a:avLst/>
          </a:prstGeom>
        </p:spPr>
        <p:txBody>
          <a:bodyPr lIns="91425" tIns="91425" rIns="91425" bIns="91425" anchor="t" anchorCtr="0">
            <a:noAutofit/>
          </a:bodyPr>
          <a:lstStyle/>
          <a:p>
            <a:pPr lvl="0" algn="ctr"/>
            <a:r>
              <a:rPr lang="en-US" sz="3600" b="1" dirty="0">
                <a:latin typeface="Courier New" panose="02070309020205020404" pitchFamily="49" charset="0"/>
                <a:cs typeface="Courier New" panose="02070309020205020404" pitchFamily="49" charset="0"/>
              </a:rPr>
              <a:t>"Exit Stage Left": Succession Planning for Owners, Founders and Leaders</a:t>
            </a:r>
            <a:endParaRPr lang="en" sz="3600" b="1" dirty="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311920" y="273465"/>
            <a:ext cx="8832079" cy="1204957"/>
          </a:xfrm>
          <a:prstGeom prst="rect">
            <a:avLst/>
          </a:prstGeom>
        </p:spPr>
        <p:txBody>
          <a:bodyPr lIns="91425" tIns="91425" rIns="91425" bIns="91425" anchor="t" anchorCtr="0">
            <a:noAutofit/>
          </a:bodyPr>
          <a:lstStyle/>
          <a:p>
            <a:pPr lvl="0"/>
            <a:r>
              <a:rPr lang="en-US" sz="3600" b="1" dirty="0">
                <a:latin typeface="Courier New" panose="02070309020205020404" pitchFamily="49" charset="0"/>
                <a:cs typeface="Courier New" panose="02070309020205020404" pitchFamily="49" charset="0"/>
              </a:rPr>
              <a:t>Josh Roberts</a:t>
            </a:r>
            <a:br>
              <a:rPr lang="en-US" sz="3600" b="1" dirty="0">
                <a:latin typeface="Courier New" panose="02070309020205020404" pitchFamily="49" charset="0"/>
                <a:cs typeface="Courier New" panose="02070309020205020404" pitchFamily="49" charset="0"/>
              </a:rPr>
            </a:br>
            <a:r>
              <a:rPr lang="en-US" sz="3200" b="1" dirty="0">
                <a:latin typeface="Courier New" panose="02070309020205020404" pitchFamily="49" charset="0"/>
                <a:cs typeface="Courier New" panose="02070309020205020404" pitchFamily="49" charset="0"/>
              </a:rPr>
              <a:t>Edward Jones, Financial Advisor </a:t>
            </a:r>
            <a:endParaRPr lang="en" sz="3200" b="1" dirty="0"/>
          </a:p>
        </p:txBody>
      </p:sp>
      <p:sp>
        <p:nvSpPr>
          <p:cNvPr id="2" name="TextBox 1">
            <a:extLst>
              <a:ext uri="{FF2B5EF4-FFF2-40B4-BE49-F238E27FC236}">
                <a16:creationId xmlns:a16="http://schemas.microsoft.com/office/drawing/2014/main" id="{C87E61E5-3411-4074-A3B0-0B93643AE5F8}"/>
              </a:ext>
            </a:extLst>
          </p:cNvPr>
          <p:cNvSpPr txBox="1"/>
          <p:nvPr/>
        </p:nvSpPr>
        <p:spPr>
          <a:xfrm>
            <a:off x="311921" y="1478422"/>
            <a:ext cx="8520157" cy="1600438"/>
          </a:xfrm>
          <a:prstGeom prst="rect">
            <a:avLst/>
          </a:prstGeom>
          <a:noFill/>
        </p:spPr>
        <p:txBody>
          <a:bodyPr wrap="square" rtlCol="0">
            <a:spAutoFit/>
          </a:bodyPr>
          <a:lstStyle/>
          <a:p>
            <a:r>
              <a:rPr lang="en-US" dirty="0">
                <a:solidFill>
                  <a:srgbClr val="F06202"/>
                </a:solidFill>
              </a:rPr>
              <a:t>I was born and raised in the Upper Valley, achieving a Bachelor's degree in Mathematics at St. Lawrence University. Following almost four years of working as a banker for a local community bank, I wanted something more and decided to take the opportunity to partner with Edward Jones. I have been with the company for nearly four years, the past 3 years working in Brattleboro where I opened up my own office one year ago. I am a board member of United Way of Windham County, have a position as a Steering committee member of the Southern Vermont Young Professionals, and last year I was nominated for Emerging Leader of Southern Vermont at the Economy Summit.</a:t>
            </a:r>
          </a:p>
        </p:txBody>
      </p:sp>
    </p:spTree>
    <p:extLst>
      <p:ext uri="{BB962C8B-B14F-4D97-AF65-F5344CB8AC3E}">
        <p14:creationId xmlns:p14="http://schemas.microsoft.com/office/powerpoint/2010/main" val="2715706294"/>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311920" y="273465"/>
            <a:ext cx="8832079" cy="1204957"/>
          </a:xfrm>
          <a:prstGeom prst="rect">
            <a:avLst/>
          </a:prstGeom>
        </p:spPr>
        <p:txBody>
          <a:bodyPr lIns="91425" tIns="91425" rIns="91425" bIns="91425" anchor="t" anchorCtr="0">
            <a:noAutofit/>
          </a:bodyPr>
          <a:lstStyle/>
          <a:p>
            <a:pPr lvl="0"/>
            <a:r>
              <a:rPr lang="en-US" sz="3600" b="1" dirty="0">
                <a:latin typeface="Courier New" panose="02070309020205020404" pitchFamily="49" charset="0"/>
                <a:cs typeface="Courier New" panose="02070309020205020404" pitchFamily="49" charset="0"/>
              </a:rPr>
              <a:t>Tammy Richards</a:t>
            </a:r>
            <a:br>
              <a:rPr lang="en-US" sz="3600"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Country Business, Associate, CVA, CMAP</a:t>
            </a:r>
            <a:endParaRPr lang="en" b="1" dirty="0"/>
          </a:p>
        </p:txBody>
      </p:sp>
      <p:sp>
        <p:nvSpPr>
          <p:cNvPr id="2" name="TextBox 1">
            <a:extLst>
              <a:ext uri="{FF2B5EF4-FFF2-40B4-BE49-F238E27FC236}">
                <a16:creationId xmlns:a16="http://schemas.microsoft.com/office/drawing/2014/main" id="{C87E61E5-3411-4074-A3B0-0B93643AE5F8}"/>
              </a:ext>
            </a:extLst>
          </p:cNvPr>
          <p:cNvSpPr txBox="1"/>
          <p:nvPr/>
        </p:nvSpPr>
        <p:spPr>
          <a:xfrm>
            <a:off x="311921" y="1478422"/>
            <a:ext cx="8520157" cy="1600438"/>
          </a:xfrm>
          <a:prstGeom prst="rect">
            <a:avLst/>
          </a:prstGeom>
          <a:noFill/>
        </p:spPr>
        <p:txBody>
          <a:bodyPr wrap="square" rtlCol="0">
            <a:spAutoFit/>
          </a:bodyPr>
          <a:lstStyle/>
          <a:p>
            <a:r>
              <a:rPr lang="en-US" dirty="0">
                <a:solidFill>
                  <a:srgbClr val="F06202"/>
                </a:solidFill>
              </a:rPr>
              <a:t>Tammy Richards is business broker with Country Business, Inc., a regional brokerage firm assisting buyers and sellers throughout New England. Prior to holding this position, she spent 5 years with </a:t>
            </a:r>
            <a:r>
              <a:rPr lang="en-US" dirty="0" err="1">
                <a:solidFill>
                  <a:srgbClr val="F06202"/>
                </a:solidFill>
              </a:rPr>
              <a:t>Pieciak</a:t>
            </a:r>
            <a:r>
              <a:rPr lang="en-US" dirty="0">
                <a:solidFill>
                  <a:srgbClr val="F06202"/>
                </a:solidFill>
              </a:rPr>
              <a:t> Company, P.C. focusing primarily on performing business valuations of closely held businesses. She</a:t>
            </a:r>
            <a:br>
              <a:rPr lang="en-US" dirty="0">
                <a:solidFill>
                  <a:srgbClr val="F06202"/>
                </a:solidFill>
              </a:rPr>
            </a:br>
            <a:r>
              <a:rPr lang="en-US" dirty="0">
                <a:solidFill>
                  <a:srgbClr val="F06202"/>
                </a:solidFill>
              </a:rPr>
              <a:t>is a Certified Valuation Analyst (“CVA”) as designated by the National Association of Certified Valuation Analysts (NACVA). Before moving to Vermont in 2004, Tammy spent eight years working at Citigroup in New York where she held various positions within the investment banking division focusing on acquisitions, valuations and global loan portfolio management.</a:t>
            </a:r>
          </a:p>
        </p:txBody>
      </p:sp>
    </p:spTree>
    <p:extLst>
      <p:ext uri="{BB962C8B-B14F-4D97-AF65-F5344CB8AC3E}">
        <p14:creationId xmlns:p14="http://schemas.microsoft.com/office/powerpoint/2010/main" val="661764346"/>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311920" y="273465"/>
            <a:ext cx="8832079" cy="1666430"/>
          </a:xfrm>
          <a:prstGeom prst="rect">
            <a:avLst/>
          </a:prstGeom>
        </p:spPr>
        <p:txBody>
          <a:bodyPr lIns="91425" tIns="91425" rIns="91425" bIns="91425" anchor="t" anchorCtr="0">
            <a:noAutofit/>
          </a:bodyPr>
          <a:lstStyle/>
          <a:p>
            <a:pPr lvl="0"/>
            <a:r>
              <a:rPr lang="en-US" sz="3600" b="1" dirty="0">
                <a:latin typeface="Courier New" panose="02070309020205020404" pitchFamily="49" charset="0"/>
                <a:cs typeface="Courier New" panose="02070309020205020404" pitchFamily="49" charset="0"/>
              </a:rPr>
              <a:t>Don Jamison</a:t>
            </a:r>
            <a:br>
              <a:rPr lang="en-US" sz="3600"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Vermont Employee Ownership Center</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Program Director</a:t>
            </a:r>
            <a:endParaRPr lang="en" b="1" dirty="0"/>
          </a:p>
        </p:txBody>
      </p:sp>
      <p:sp>
        <p:nvSpPr>
          <p:cNvPr id="2" name="TextBox 1">
            <a:extLst>
              <a:ext uri="{FF2B5EF4-FFF2-40B4-BE49-F238E27FC236}">
                <a16:creationId xmlns:a16="http://schemas.microsoft.com/office/drawing/2014/main" id="{C87E61E5-3411-4074-A3B0-0B93643AE5F8}"/>
              </a:ext>
            </a:extLst>
          </p:cNvPr>
          <p:cNvSpPr txBox="1"/>
          <p:nvPr/>
        </p:nvSpPr>
        <p:spPr>
          <a:xfrm>
            <a:off x="226463" y="1939895"/>
            <a:ext cx="8520157" cy="738664"/>
          </a:xfrm>
          <a:prstGeom prst="rect">
            <a:avLst/>
          </a:prstGeom>
          <a:noFill/>
        </p:spPr>
        <p:txBody>
          <a:bodyPr wrap="square" rtlCol="0">
            <a:spAutoFit/>
          </a:bodyPr>
          <a:lstStyle/>
          <a:p>
            <a:r>
              <a:rPr lang="en-US" dirty="0">
                <a:solidFill>
                  <a:srgbClr val="F06202"/>
                </a:solidFill>
              </a:rPr>
              <a:t>Don Jamison is the Program Director and one of the founders of the Vermont Employee Ownership Center.  Don helps plan and deliver VEOC’s educational offerings, and works with those in established companies assess the potential of employee ownership for their businesses.</a:t>
            </a:r>
          </a:p>
        </p:txBody>
      </p:sp>
    </p:spTree>
    <p:extLst>
      <p:ext uri="{BB962C8B-B14F-4D97-AF65-F5344CB8AC3E}">
        <p14:creationId xmlns:p14="http://schemas.microsoft.com/office/powerpoint/2010/main" val="3614504730"/>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155960" y="572568"/>
            <a:ext cx="8832079" cy="3367044"/>
          </a:xfrm>
          <a:prstGeom prst="rect">
            <a:avLst/>
          </a:prstGeom>
        </p:spPr>
        <p:txBody>
          <a:bodyPr lIns="91425" tIns="91425" rIns="91425" bIns="91425" anchor="t" anchorCtr="0">
            <a:noAutofit/>
          </a:bodyPr>
          <a:lstStyle/>
          <a:p>
            <a:pPr lvl="0"/>
            <a:r>
              <a:rPr lang="en-US" b="1" dirty="0">
                <a:latin typeface="Courier New" panose="02070309020205020404" pitchFamily="49" charset="0"/>
                <a:cs typeface="Courier New" panose="02070309020205020404" pitchFamily="49" charset="0"/>
              </a:rPr>
              <a:t>Don: don@veoc.org</a:t>
            </a:r>
            <a:br>
              <a:rPr lang="en-US" b="1" dirty="0">
                <a:latin typeface="Courier New" panose="02070309020205020404" pitchFamily="49" charset="0"/>
                <a:cs typeface="Courier New" panose="02070309020205020404" pitchFamily="49" charset="0"/>
              </a:rPr>
            </a:b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Tammy: trichards@countrybusiness.net </a:t>
            </a:r>
            <a:br>
              <a:rPr lang="en-US" b="1" dirty="0">
                <a:latin typeface="Courier New" panose="02070309020205020404" pitchFamily="49" charset="0"/>
                <a:cs typeface="Courier New" panose="02070309020205020404" pitchFamily="49" charset="0"/>
              </a:rPr>
            </a:b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Josh: joshua.roberts@edwardjones.com</a:t>
            </a:r>
            <a:br>
              <a:rPr lang="en-US" b="1" dirty="0">
                <a:latin typeface="Courier New" panose="02070309020205020404" pitchFamily="49" charset="0"/>
                <a:cs typeface="Courier New" panose="02070309020205020404" pitchFamily="49" charset="0"/>
              </a:rPr>
            </a:b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R.T.: rbrown@brattleborodevelopment.com</a:t>
            </a:r>
            <a:endParaRPr lang="en"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8534000"/>
      </p:ext>
    </p:extLst>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12369</TotalTime>
  <Words>157</Words>
  <Application>Microsoft Office PowerPoint</Application>
  <PresentationFormat>On-screen Show (16:9)</PresentationFormat>
  <Paragraphs>8</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Courier New</vt:lpstr>
      <vt:lpstr>simple-light-2</vt:lpstr>
      <vt:lpstr>"Exit Stage Left": Succession Planning for Owners, Founders and Leaders</vt:lpstr>
      <vt:lpstr>Josh Roberts Edward Jones, Financial Advisor </vt:lpstr>
      <vt:lpstr>Tammy Richards Country Business, Associate, CVA, CMAP</vt:lpstr>
      <vt:lpstr>Don Jamison Vermont Employee Ownership Center Program Director</vt:lpstr>
      <vt:lpstr>Don: don@veoc.org  Tammy: trichards@countrybusiness.net   Josh: joshua.roberts@edwardjones.com  R.T.: rbrown@brattleborodevelopment.com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WCEDP - Jobs</dc:title>
  <dc:creator>rbrown</dc:creator>
  <cp:lastModifiedBy>rbrown</cp:lastModifiedBy>
  <cp:revision>85</cp:revision>
  <cp:lastPrinted>2019-04-10T11:15:10Z</cp:lastPrinted>
  <dcterms:modified xsi:type="dcterms:W3CDTF">2019-05-22T20:28:27Z</dcterms:modified>
</cp:coreProperties>
</file>