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84" r:id="rId4"/>
    <p:sldId id="269" r:id="rId5"/>
    <p:sldId id="291" r:id="rId6"/>
    <p:sldId id="293" r:id="rId7"/>
    <p:sldId id="292" r:id="rId8"/>
    <p:sldId id="290" r:id="rId9"/>
    <p:sldId id="271" r:id="rId10"/>
    <p:sldId id="272" r:id="rId11"/>
    <p:sldId id="278" r:id="rId12"/>
    <p:sldId id="297" r:id="rId13"/>
    <p:sldId id="294" r:id="rId14"/>
    <p:sldId id="295" r:id="rId15"/>
    <p:sldId id="299" r:id="rId16"/>
    <p:sldId id="296" r:id="rId17"/>
    <p:sldId id="262" r:id="rId18"/>
    <p:sldId id="259" r:id="rId19"/>
    <p:sldId id="260" r:id="rId20"/>
    <p:sldId id="279" r:id="rId21"/>
    <p:sldId id="280" r:id="rId22"/>
    <p:sldId id="298" r:id="rId23"/>
    <p:sldId id="264" r:id="rId24"/>
    <p:sldId id="265" r:id="rId25"/>
    <p:sldId id="289" r:id="rId26"/>
    <p:sldId id="273" r:id="rId27"/>
    <p:sldId id="274" r:id="rId28"/>
    <p:sldId id="285" r:id="rId29"/>
    <p:sldId id="286" r:id="rId30"/>
    <p:sldId id="288" r:id="rId31"/>
    <p:sldId id="287" r:id="rId32"/>
    <p:sldId id="275" r:id="rId33"/>
    <p:sldId id="267" r:id="rId34"/>
    <p:sldId id="26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morse:Downloads:Taxes%20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Assessed Value</c:v>
                </c:pt>
              </c:strCache>
            </c:strRef>
          </c:tx>
          <c:marker>
            <c:symbol val="none"/>
          </c:marker>
          <c:cat>
            <c:strRef>
              <c:f>Sheet1!$B$2:$H$3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Sheet1!$B$4:$H$4</c:f>
              <c:numCache>
                <c:formatCode>#,##0_);\(#,##0\)</c:formatCode>
                <c:ptCount val="7"/>
                <c:pt idx="0">
                  <c:v>2136</c:v>
                </c:pt>
                <c:pt idx="1">
                  <c:v>2091</c:v>
                </c:pt>
                <c:pt idx="2">
                  <c:v>2053</c:v>
                </c:pt>
                <c:pt idx="3">
                  <c:v>2049</c:v>
                </c:pt>
                <c:pt idx="4">
                  <c:v>2057</c:v>
                </c:pt>
                <c:pt idx="5">
                  <c:v>2089</c:v>
                </c:pt>
                <c:pt idx="6">
                  <c:v>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C-4575-A1B6-AC3DF481A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797224"/>
        <c:axId val="68800376"/>
      </c:lineChart>
      <c:catAx>
        <c:axId val="68797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800376"/>
        <c:crosses val="autoZero"/>
        <c:auto val="1"/>
        <c:lblAlgn val="ctr"/>
        <c:lblOffset val="100"/>
        <c:noMultiLvlLbl val="0"/>
      </c:catAx>
      <c:valAx>
        <c:axId val="68800376"/>
        <c:scaling>
          <c:orientation val="minMax"/>
        </c:scaling>
        <c:delete val="0"/>
        <c:axPos val="l"/>
        <c:majorGridlines/>
        <c:numFmt formatCode="#,##0_);\(#,##0\)" sourceLinked="1"/>
        <c:majorTickMark val="out"/>
        <c:minorTickMark val="none"/>
        <c:tickLblPos val="nextTo"/>
        <c:crossAx val="68797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3C580-950F-4D5F-9577-841FDF92EF3A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038A6-F62A-4199-B9B7-2AA7C7018A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2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cluster in W.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4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pulp mills moved out: to the northwest with better access to raw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 mills, such as throughout the region, moved south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map of changes in manufacturing employment between the 1950’s and the early 2000’s. Holyoke is in the middle of the bright red in Massachusetts.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3427C-13E5-4B91-A352-ED0EBE6994D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cluster in W.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cluster in W.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cluster in W.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cluster in W.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4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57% of residents voted in favor of the marijuana ballot question, higher than the 53.7% support state-wide.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7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of the first municipalities to adopt a comprehensive recreational/medical marijuana zoning ordinance in the Commonwealth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88FF0-F5A4-4D6B-A516-11B55947FB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4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9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7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7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8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2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2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4BA5-3E53-48CB-BF9E-82A24AEC4081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60CA0-4C40-4517-92F5-5F68F24EB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A592C68-5B04-4052-A05A-195DDAF7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1" descr="http://www.holyokeredevelopment.com/wp-content/uploads/logo2_retina.png">
            <a:extLst>
              <a:ext uri="{FF2B5EF4-FFF2-40B4-BE49-F238E27FC236}">
                <a16:creationId xmlns:a16="http://schemas.microsoft.com/office/drawing/2014/main" id="{539FD4E6-0018-4E86-9F08-7449FF49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92075"/>
            <a:ext cx="4286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Subtitle 2">
            <a:extLst>
              <a:ext uri="{FF2B5EF4-FFF2-40B4-BE49-F238E27FC236}">
                <a16:creationId xmlns:a16="http://schemas.microsoft.com/office/drawing/2014/main" id="{93951040-1D8E-4E89-8E11-45C50FB3B52F}"/>
              </a:ext>
            </a:extLst>
          </p:cNvPr>
          <p:cNvSpPr txBox="1">
            <a:spLocks/>
          </p:cNvSpPr>
          <p:nvPr/>
        </p:nvSpPr>
        <p:spPr bwMode="auto">
          <a:xfrm>
            <a:off x="4665305" y="605956"/>
            <a:ext cx="447869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Mayor Alex B. Morse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Southern Vermont Economic Development Summit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May 30,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11112"/>
            <a:ext cx="8849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Growing People, Partnerships, and Potential</a:t>
            </a:r>
          </a:p>
        </p:txBody>
      </p:sp>
    </p:spTree>
    <p:extLst>
      <p:ext uri="{BB962C8B-B14F-4D97-AF65-F5344CB8AC3E}">
        <p14:creationId xmlns:p14="http://schemas.microsoft.com/office/powerpoint/2010/main" val="256528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3">
            <a:extLst>
              <a:ext uri="{FF2B5EF4-FFF2-40B4-BE49-F238E27FC236}">
                <a16:creationId xmlns:a16="http://schemas.microsoft.com/office/drawing/2014/main" id="{A049FF86-E03D-4245-B84E-EF0CD3B74EC2}"/>
              </a:ext>
            </a:extLst>
          </p:cNvPr>
          <p:cNvSpPr txBox="1">
            <a:spLocks/>
          </p:cNvSpPr>
          <p:nvPr/>
        </p:nvSpPr>
        <p:spPr bwMode="auto">
          <a:xfrm>
            <a:off x="246063" y="4037480"/>
            <a:ext cx="8897937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$1 Million capital investment by the Holyoke Gas &amp; Electric, which secures an easement on the site for potentially 2.5 MW of hydroelectric generation;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$400,000 capital loan from the Holyoke Economic Development and Industrial Corporation, to be paid from the sale proceeds of the land to AEGIS Energy Services;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City also provided its most aggressive tax incentive schedule in its history: 100% property tax exemption for 10 years.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D0E108-C411-4500-8B16-4329BB9B38F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400" dirty="0">
                <a:solidFill>
                  <a:schemeClr val="bg1"/>
                </a:solidFill>
              </a:rPr>
              <a:t>Parsons Paper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43A3B5B-8E04-463C-953B-F2738BBE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3696"/>
            <a:ext cx="4182221" cy="294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epa.gov/region1/removal-sites/images/ParsonsPaperMill.jpg">
            <a:extLst>
              <a:ext uri="{FF2B5EF4-FFF2-40B4-BE49-F238E27FC236}">
                <a16:creationId xmlns:a16="http://schemas.microsoft.com/office/drawing/2014/main" id="{647E3FCA-49D5-44D1-9FBD-88FC4386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75" y="1143001"/>
            <a:ext cx="4961779" cy="236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1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929B90-4717-441A-AAF4-E24BE29701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Renewal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9DCC1-14F1-41E9-9873-64D3FC29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172"/>
            <a:ext cx="5085426" cy="369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38F44-6DB6-4530-8549-3381228C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76" y="3881534"/>
            <a:ext cx="4615024" cy="29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solidFill>
                  <a:schemeClr val="bg1"/>
                </a:solidFill>
                <a:latin typeface="Arial  "/>
                <a:cs typeface="Arial  "/>
              </a:rPr>
              <a:t>Site Readiness</a:t>
            </a:r>
            <a:br>
              <a:rPr lang="en-US" sz="2400" dirty="0">
                <a:solidFill>
                  <a:schemeClr val="bg1"/>
                </a:solidFill>
                <a:latin typeface="Arial  "/>
                <a:cs typeface="Arial  "/>
              </a:rPr>
            </a:br>
            <a:r>
              <a:rPr lang="en-US" sz="2000" dirty="0">
                <a:solidFill>
                  <a:schemeClr val="bg1"/>
                </a:solidFill>
                <a:latin typeface="Arial  "/>
                <a:cs typeface="Arial  "/>
              </a:rPr>
              <a:t>Work/assistance to get Vacant Mill Space Rehabilitated and Occupied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0" y="1116330"/>
          <a:ext cx="8848725" cy="4109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Chart" r:id="rId3" imgW="8848745" imgH="3990870" progId="Excel.Chart.8">
                  <p:embed/>
                </p:oleObj>
              </mc:Choice>
              <mc:Fallback>
                <p:oleObj name="Chart" r:id="rId3" imgW="8848745" imgH="3990870" progId="Excel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16330"/>
                        <a:ext cx="8848725" cy="4109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6134" y="5182225"/>
            <a:ext cx="6104535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dirty="0" err="1">
                <a:sym typeface="Wingdings" charset="2"/>
              </a:rPr>
              <a:t></a:t>
            </a:r>
            <a:r>
              <a:rPr lang="en-US" sz="2400" dirty="0">
                <a:sym typeface="Wingdings" charset="2"/>
              </a:rPr>
              <a:t>		</a:t>
            </a:r>
            <a:r>
              <a:rPr lang="en-US" sz="2400" dirty="0"/>
              <a:t>Pre-development rehab studies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dirty="0" err="1">
                <a:sym typeface="Wingdings" charset="2"/>
              </a:rPr>
              <a:t></a:t>
            </a:r>
            <a:r>
              <a:rPr lang="en-US" sz="2400" dirty="0">
                <a:sym typeface="Wingdings" charset="2"/>
              </a:rPr>
              <a:t>		</a:t>
            </a:r>
            <a:r>
              <a:rPr lang="en-US" sz="2400" dirty="0"/>
              <a:t>Tax Incentives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dirty="0" err="1">
                <a:sym typeface="Wingdings" charset="2"/>
              </a:rPr>
              <a:t></a:t>
            </a:r>
            <a:r>
              <a:rPr lang="en-US" sz="2400" dirty="0">
                <a:sym typeface="Wingdings" charset="2"/>
              </a:rPr>
              <a:t>		</a:t>
            </a:r>
            <a:r>
              <a:rPr lang="en-US" sz="2400" dirty="0"/>
              <a:t>Land Sales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2400" dirty="0" err="1">
                <a:sym typeface="Wingdings" charset="2"/>
              </a:rPr>
              <a:t></a:t>
            </a:r>
            <a:r>
              <a:rPr lang="en-US" sz="2400" dirty="0">
                <a:sym typeface="Wingdings" charset="2"/>
              </a:rPr>
              <a:t>		</a:t>
            </a:r>
            <a:r>
              <a:rPr lang="en-US" sz="2400" dirty="0" err="1"/>
              <a:t>Haz</a:t>
            </a:r>
            <a:r>
              <a:rPr lang="en-US" sz="2400" dirty="0"/>
              <a:t>-Mat Cleanup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77346" y="1188021"/>
            <a:ext cx="2661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Approx. 1.5 Million Sq. Ft.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4349" y="2591113"/>
            <a:ext cx="239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Approx. 750,000 Sq. 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929B90-4717-441A-AAF4-E24BE29701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Holyoke Innovation District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93" y="1197265"/>
            <a:ext cx="1757624" cy="1825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97" y="2163777"/>
            <a:ext cx="6042993" cy="4012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021" y="1018137"/>
            <a:ext cx="4424362" cy="1438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924" y="3180370"/>
            <a:ext cx="26972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/>
              <a:t>$100 million project</a:t>
            </a:r>
          </a:p>
          <a:p>
            <a:pPr>
              <a:buFont typeface="Arial"/>
              <a:buChar char="•"/>
            </a:pPr>
            <a:r>
              <a:rPr lang="en-US" sz="2000" dirty="0"/>
              <a:t>Public/Private Partnership</a:t>
            </a:r>
          </a:p>
          <a:p>
            <a:pPr>
              <a:buFont typeface="Arial"/>
              <a:buChar char="•"/>
            </a:pPr>
            <a:r>
              <a:rPr lang="en-US" sz="2000" dirty="0"/>
              <a:t>Harvard, Northeastern, MIT, Boston University, UMass Amherst</a:t>
            </a:r>
          </a:p>
          <a:p>
            <a:pPr>
              <a:buFont typeface="Arial"/>
              <a:buChar char="•"/>
            </a:pPr>
            <a:r>
              <a:rPr lang="en-US" sz="2000" dirty="0"/>
              <a:t>CISCO, EMC</a:t>
            </a:r>
          </a:p>
          <a:p>
            <a:pPr>
              <a:buFont typeface="Arial"/>
              <a:buChar char="•"/>
            </a:pPr>
            <a:r>
              <a:rPr lang="en-US" sz="2000" dirty="0"/>
              <a:t>Created the Innovation District Task Force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205580-1908-4ED6-A596-D13108973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86" y="6030035"/>
            <a:ext cx="8185129" cy="6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929B90-4717-441A-AAF4-E24BE29701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Holyoke Innovation District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17" y="1579102"/>
            <a:ext cx="6079819" cy="44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929B90-4717-441A-AAF4-E24BE29701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Holyoke Innovation District: Canal Walk &amp; Race Street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9" y="1038360"/>
            <a:ext cx="5310605" cy="3633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033" y="1060122"/>
            <a:ext cx="3473026" cy="2307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412" y="4230647"/>
            <a:ext cx="6134574" cy="24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929B90-4717-441A-AAF4-E24BE29701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16" y="1668907"/>
            <a:ext cx="4804966" cy="5189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573" y="0"/>
            <a:ext cx="45720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05" y="1763373"/>
            <a:ext cx="3942264" cy="2954513"/>
          </a:xfrm>
          <a:prstGeom prst="rect">
            <a:avLst/>
          </a:prstGeom>
        </p:spPr>
      </p:pic>
      <p:pic>
        <p:nvPicPr>
          <p:cNvPr id="14" name="Picture 13" descr="Screen Shot 2018-05-28 at 4.46.0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3246"/>
            <a:ext cx="5504348" cy="7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E308AD0E-951A-4E68-A1B7-0B0B3549E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314" y="4550473"/>
            <a:ext cx="3162300" cy="3090863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$60 million project</a:t>
            </a:r>
          </a:p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32 families have returned to renovated units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A5EE6391-0E2E-44A2-A202-4462EC57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017"/>
            <a:ext cx="55435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77A5B842-FCBB-4ED1-8736-739612B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27488"/>
            <a:ext cx="55086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953125-C379-473F-B78A-AC01060FF92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99377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Lyman Terrace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BA83B7B-899F-4CF2-BE40-879BA7723196}"/>
              </a:ext>
            </a:extLst>
          </p:cNvPr>
          <p:cNvSpPr txBox="1">
            <a:spLocks/>
          </p:cNvSpPr>
          <p:nvPr/>
        </p:nvSpPr>
        <p:spPr>
          <a:xfrm>
            <a:off x="5762625" y="1162569"/>
            <a:ext cx="3162300" cy="3090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City of Holyoke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Holyoke Housing Authority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Community Builders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Residents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6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>
            <a:extLst>
              <a:ext uri="{FF2B5EF4-FFF2-40B4-BE49-F238E27FC236}">
                <a16:creationId xmlns:a16="http://schemas.microsoft.com/office/drawing/2014/main" id="{FD5EA5E3-E3DE-4F31-867B-4824D091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5"/>
          <a:stretch>
            <a:fillRect/>
          </a:stretch>
        </p:blipFill>
        <p:spPr bwMode="auto">
          <a:xfrm>
            <a:off x="5064125" y="4044950"/>
            <a:ext cx="40798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CA39B5C-AD9B-4806-97F7-417638EF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193800"/>
            <a:ext cx="50641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D9153809-D276-4D6F-9B33-9471FC21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50641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5224D054-EA03-4450-A24D-B02BE339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13" y="4212112"/>
            <a:ext cx="3817937" cy="24314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ym typeface="Wingdings" panose="05000000000000000000" pitchFamily="2" charset="2"/>
              </a:rPr>
              <a:t>18 market rate loft-style rental apartments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ym typeface="Wingdings" panose="05000000000000000000" pitchFamily="2" charset="2"/>
              </a:rPr>
              <a:t>Fully occupied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AD02D0-2842-4382-8AC7-F0AFAD1BC6E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93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Cubit Building</a:t>
            </a:r>
          </a:p>
        </p:txBody>
      </p:sp>
    </p:spTree>
    <p:extLst>
      <p:ext uri="{BB962C8B-B14F-4D97-AF65-F5344CB8AC3E}">
        <p14:creationId xmlns:p14="http://schemas.microsoft.com/office/powerpoint/2010/main" val="2973703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9FD750-9A4F-4DCF-B327-5EF58CBA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HCC’s MGM Culinary Arts Institute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BB2E114F-7EB8-4D01-9D6C-3EF521F1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0386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6C6A47E-D936-4D80-96B4-EB68EA74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>
            <a:extLst>
              <a:ext uri="{FF2B5EF4-FFF2-40B4-BE49-F238E27FC236}">
                <a16:creationId xmlns:a16="http://schemas.microsoft.com/office/drawing/2014/main" id="{77DDC05E-F705-4DFE-ADB2-F9B143C1B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43" y="4477589"/>
            <a:ext cx="42037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$7.5 million training facility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5 kitchens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EDA Grant, state/city funds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50 Holyoke residents annually get free training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214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1F64B8E7-DB8B-4B17-8A26-B2B372A7E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912" y="1589088"/>
            <a:ext cx="4812295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altLang="en-US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Innovation Economy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Public/Private Partnerships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Industries 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C3DB1-FF3A-44C5-B5C5-945C8620AA0A}"/>
              </a:ext>
            </a:extLst>
          </p:cNvPr>
          <p:cNvSpPr/>
          <p:nvPr/>
        </p:nvSpPr>
        <p:spPr>
          <a:xfrm>
            <a:off x="4572000" y="6473825"/>
            <a:ext cx="4270375" cy="384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B67C60-84D0-429F-ACAB-FB32C1DA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Topics </a:t>
            </a:r>
          </a:p>
        </p:txBody>
      </p:sp>
      <p:pic>
        <p:nvPicPr>
          <p:cNvPr id="4101" name="Picture 4">
            <a:extLst>
              <a:ext uri="{FF2B5EF4-FFF2-40B4-BE49-F238E27FC236}">
                <a16:creationId xmlns:a16="http://schemas.microsoft.com/office/drawing/2014/main" id="{ECE0D8F5-A625-4D36-9608-C1C40AAA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90" y="1075363"/>
            <a:ext cx="4246810" cy="30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B013551-5475-4628-9635-23D8D9C7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28" y="4342419"/>
            <a:ext cx="4234272" cy="25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60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>
            <a:extLst>
              <a:ext uri="{FF2B5EF4-FFF2-40B4-BE49-F238E27FC236}">
                <a16:creationId xmlns:a16="http://schemas.microsoft.com/office/drawing/2014/main" id="{5C547258-456A-4600-85E0-2558EF89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2836"/>
            <a:ext cx="29337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Launching local entrepreneurs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9 week class, held 3 times a year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90 graduates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41 businesses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100 jobs created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F623F030-3E62-463C-899B-3200A06E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212975"/>
            <a:ext cx="64262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F4002983-4F0F-46B7-9149-10F7BB19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E52C3A-C6D2-475C-9AA8-4F329152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SPARK: Holyoke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1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D6B115C-A0EB-4F5F-AA43-360528685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0175" y="2811463"/>
            <a:ext cx="3933825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Received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$64,545 from Collaborative Workspace Program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Opening co-work space on High Street this spring </a:t>
            </a:r>
          </a:p>
          <a:p>
            <a:pPr>
              <a:lnSpc>
                <a:spcPct val="90000"/>
              </a:lnSpc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 incubator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FFF02B81-31CE-45CE-90CA-82C218D1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008188"/>
            <a:ext cx="5084762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defRPr/>
            </a:pPr>
            <a:b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Industry Section Expansion – Tourism Assessment Plan</a:t>
            </a:r>
            <a:b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5740" y="1047267"/>
            <a:ext cx="7886700" cy="2834282"/>
          </a:xfrm>
        </p:spPr>
        <p:txBody>
          <a:bodyPr>
            <a:normAutofit lnSpcReduction="10000"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charset="2"/>
              <a:buChar char="à"/>
            </a:pPr>
            <a:r>
              <a:rPr lang="en-US" dirty="0">
                <a:latin typeface="Calibri" charset="0"/>
              </a:rPr>
              <a:t>Prepare to mitigate and/or complement entertainment and hospitality impact of MGM in Springfield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charset="2"/>
              <a:buChar char="à"/>
            </a:pPr>
            <a:r>
              <a:rPr lang="en-US" dirty="0">
                <a:latin typeface="Calibri" charset="0"/>
              </a:rPr>
              <a:t>Look at local assets, opportunities to scale them up, ID challenges and next steps</a:t>
            </a:r>
            <a:endParaRPr lang="en-US" dirty="0">
              <a:latin typeface="Calibri" charset="0"/>
              <a:sym typeface="Wingdings" charset="2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charset="2"/>
              <a:buChar char="à"/>
            </a:pPr>
            <a:r>
              <a:rPr lang="en-US" dirty="0">
                <a:latin typeface="Calibri" charset="0"/>
                <a:sym typeface="Wingdings" charset="2"/>
              </a:rPr>
              <a:t>Funding source identified, expected to start this year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charset="2"/>
              <a:buChar char="à"/>
            </a:pPr>
            <a:r>
              <a:rPr lang="en-US" dirty="0">
                <a:latin typeface="Calibri" charset="0"/>
                <a:sym typeface="Wingdings" charset="2"/>
              </a:rPr>
              <a:t>Launching Bike Share program in late June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charset="2"/>
              <a:buChar char="à"/>
            </a:pPr>
            <a:endParaRPr lang="en-US" sz="2400" dirty="0">
              <a:latin typeface="Calibri" charset="0"/>
              <a:sym typeface="Wingdings" charset="2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media-cdn.tripadvisor.com/media/photo-s/04/38/57/0d/our-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4288"/>
            <a:ext cx="4589463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media.masslive.com/republican/photo/2013/06/12979693-stand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463" y="3824288"/>
            <a:ext cx="4554537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3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C12A68C7-F3A9-472B-89B9-3F726C0E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143000"/>
            <a:ext cx="71977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C0BDA1-658D-4477-A9CE-322376E316D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Construction </a:t>
            </a:r>
          </a:p>
        </p:txBody>
      </p:sp>
    </p:spTree>
    <p:extLst>
      <p:ext uri="{BB962C8B-B14F-4D97-AF65-F5344CB8AC3E}">
        <p14:creationId xmlns:p14="http://schemas.microsoft.com/office/powerpoint/2010/main" val="187440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99027346-3BD5-4C78-9F0B-F2C895FF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320800"/>
            <a:ext cx="7369175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11B7B5C-C858-4C5E-BFB1-95E2509D87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377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 Rate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60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Chart 28671"/>
          <p:cNvGraphicFramePr>
            <a:graphicFrameLocks/>
          </p:cNvGraphicFramePr>
          <p:nvPr/>
        </p:nvGraphicFramePr>
        <p:xfrm>
          <a:off x="882650" y="942975"/>
          <a:ext cx="689610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Chart" r:id="rId3" imgW="6907367" imgH="5346655" progId="Excel.Chart.8">
                  <p:embed/>
                </p:oleObj>
              </mc:Choice>
              <mc:Fallback>
                <p:oleObj name="Chart" r:id="rId3" imgW="6907367" imgH="5346655" progId="Excel.Chart.8">
                  <p:embed/>
                  <p:pic>
                    <p:nvPicPr>
                      <p:cNvPr id="0" name="Chart 2867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942975"/>
                        <a:ext cx="6896100" cy="534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/>
          <p:cNvSpPr txBox="1">
            <a:spLocks/>
          </p:cNvSpPr>
          <p:nvPr/>
        </p:nvSpPr>
        <p:spPr bwMode="auto">
          <a:xfrm>
            <a:off x="2522538" y="6311900"/>
            <a:ext cx="67945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/>
              <a:t>Totals over 500 new units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F90D04-183B-4E8B-BDAD-23C6114F079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993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/>
              <a:t>New Housing </a:t>
            </a:r>
            <a:endParaRPr lang="en-US" sz="4400">
              <a:latin typeface="Calibri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67F37B8E-4ABF-49C8-8EA8-8AB48F607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288" y="3629025"/>
            <a:ext cx="3743325" cy="301437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Economic Opportunity</a:t>
            </a:r>
          </a:p>
          <a:p>
            <a:pPr lvl="1">
              <a:lnSpc>
                <a:spcPct val="90000"/>
              </a:lnSpc>
            </a:pPr>
            <a:r>
              <a:rPr lang="en-US" altLang="en-US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Jobs</a:t>
            </a:r>
          </a:p>
          <a:p>
            <a:pPr lvl="1">
              <a:lnSpc>
                <a:spcPct val="90000"/>
              </a:lnSpc>
            </a:pPr>
            <a:r>
              <a:rPr lang="en-US" altLang="en-US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Revitalize vacant mill space</a:t>
            </a:r>
          </a:p>
          <a:p>
            <a:pPr lvl="1">
              <a:lnSpc>
                <a:spcPct val="90000"/>
              </a:lnSpc>
            </a:pPr>
            <a:r>
              <a:rPr lang="en-US" altLang="en-US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Increase municipal revenue</a:t>
            </a:r>
          </a:p>
          <a:p>
            <a:pPr lvl="1">
              <a:lnSpc>
                <a:spcPct val="90000"/>
              </a:lnSpc>
            </a:pPr>
            <a:r>
              <a:rPr lang="en-US" altLang="en-US" sz="29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Economic Cluster</a:t>
            </a:r>
          </a:p>
          <a:p>
            <a:pPr lvl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Marijuana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556" name="Content Placeholder 3">
            <a:extLst>
              <a:ext uri="{FF2B5EF4-FFF2-40B4-BE49-F238E27FC236}">
                <a16:creationId xmlns:a16="http://schemas.microsoft.com/office/drawing/2014/main" id="{F2680A25-D769-4210-9343-933E4CF7B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186113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>
            <a:extLst>
              <a:ext uri="{FF2B5EF4-FFF2-40B4-BE49-F238E27FC236}">
                <a16:creationId xmlns:a16="http://schemas.microsoft.com/office/drawing/2014/main" id="{69A7BB3E-FB43-4474-90FB-19F345E5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5627687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507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02E5D921-9816-45B3-8EE1-3B93FF4D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0602"/>
            <a:ext cx="3711575" cy="2609104"/>
          </a:xfrm>
        </p:spPr>
        <p:txBody>
          <a:bodyPr>
            <a:normAutofit fontScale="40000" lnSpcReduction="20000"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7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Location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7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Utility costs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7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Available space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7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No moratorium - allowed in IG zones</a:t>
            </a:r>
          </a:p>
          <a:p>
            <a:pPr lvl="1"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Holyoke’s Competitive Advantage</a:t>
            </a: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D3F2A801-0873-474A-8737-0F078B68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190750"/>
            <a:ext cx="4786313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B1A5AA-088A-42C2-A22C-8F571642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7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support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BC312-51EA-4D8E-A6C8-510AFBBA4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14" y="1929547"/>
            <a:ext cx="8366786" cy="4589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E8634-EF26-452B-9379-1E3EC5BE014C}"/>
              </a:ext>
            </a:extLst>
          </p:cNvPr>
          <p:cNvSpPr txBox="1"/>
          <p:nvPr/>
        </p:nvSpPr>
        <p:spPr>
          <a:xfrm>
            <a:off x="405998" y="2167164"/>
            <a:ext cx="1688273" cy="1546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Source: The New York Times</a:t>
            </a: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k’adjgkljd;lksajdkljs;ajdk;gldjkas;sjdk;sadfdsasdfdsasdfdsadfdsasdfdsa</a:t>
            </a:r>
          </a:p>
        </p:txBody>
      </p:sp>
    </p:spTree>
    <p:extLst>
      <p:ext uri="{BB962C8B-B14F-4D97-AF65-F5344CB8AC3E}">
        <p14:creationId xmlns:p14="http://schemas.microsoft.com/office/powerpoint/2010/main" val="212781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DCB69-A566-449E-9BFF-B4F7E1D54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277" y="1946615"/>
            <a:ext cx="7301450" cy="46881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1B8A34-D8D3-4B2D-A93B-609C37239987}"/>
              </a:ext>
            </a:extLst>
          </p:cNvPr>
          <p:cNvSpPr/>
          <p:nvPr/>
        </p:nvSpPr>
        <p:spPr>
          <a:xfrm>
            <a:off x="2978073" y="3834581"/>
            <a:ext cx="340313" cy="4561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5FBC4-B595-4C04-9EE3-084D8CD3A95F}"/>
              </a:ext>
            </a:extLst>
          </p:cNvPr>
          <p:cNvSpPr txBox="1"/>
          <p:nvPr/>
        </p:nvSpPr>
        <p:spPr>
          <a:xfrm>
            <a:off x="2749039" y="5870746"/>
            <a:ext cx="2822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Source: Boston Globe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A4D0BF-2F2E-4371-8151-C5C848DD61F8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9144000" cy="994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Local Restrictions</a:t>
            </a:r>
          </a:p>
        </p:txBody>
      </p:sp>
    </p:spTree>
    <p:extLst>
      <p:ext uri="{BB962C8B-B14F-4D97-AF65-F5344CB8AC3E}">
        <p14:creationId xmlns:p14="http://schemas.microsoft.com/office/powerpoint/2010/main" val="192952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EDB5E-907F-4967-8850-3383B0A768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Location &amp;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CD5D2-23BC-44E7-A4CA-B1927E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119" y="994172"/>
            <a:ext cx="5615881" cy="58638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65A8EB-8F84-4420-A2A6-CFE80F48F6C9}"/>
              </a:ext>
            </a:extLst>
          </p:cNvPr>
          <p:cNvSpPr/>
          <p:nvPr/>
        </p:nvSpPr>
        <p:spPr>
          <a:xfrm>
            <a:off x="4015029" y="4542505"/>
            <a:ext cx="866687" cy="206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Holyoke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09332-B726-4FDC-BDED-34D2952249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716" y="4439268"/>
            <a:ext cx="390831" cy="390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0E066-C359-4747-A48F-AE7F82A355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129" y="3539612"/>
            <a:ext cx="386475" cy="386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123" y="1249469"/>
            <a:ext cx="325711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/>
              <a:t>Birthplace of Volleyball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Population: 40,700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48% Latino, mostly Puerto Rican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planned industrial city in </a:t>
            </a:r>
          </a:p>
          <a:p>
            <a:pPr>
              <a:buFont typeface="Arial"/>
              <a:buChar char="•"/>
            </a:pPr>
            <a:r>
              <a:rPr lang="en-US" dirty="0"/>
              <a:t>the United States, nicknamed the “Paper City.” 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Had the most millionaires per capita in the United States in the 1920s. 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Now considered one of the “lowest income” cities in MA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79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C865AE-1A43-4F02-A190-A49C36614C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17" y="1269434"/>
            <a:ext cx="4724792" cy="5057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017327-CB45-4050-90FE-BEE6057F0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148" y="4118035"/>
            <a:ext cx="2834854" cy="2846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B6E47F-F7AB-47FA-B136-0EE6DACA37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and Special Permit Process</a:t>
            </a:r>
            <a:b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C46AA1-EE66-4653-AF20-104521E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72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Updates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7097A-640D-4645-8A74-EB53722BA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2" r="9120"/>
          <a:stretch/>
        </p:blipFill>
        <p:spPr>
          <a:xfrm>
            <a:off x="2521973" y="991272"/>
            <a:ext cx="6622027" cy="58667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03B416-AFA9-4187-8415-4AEAE2676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08432"/>
            <a:ext cx="7886700" cy="3263504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Marijuana 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Interest in </a:t>
            </a:r>
          </a:p>
          <a:p>
            <a:pPr marL="457200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IG Zone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1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7CEE15-D21A-406D-A4BA-D2D9EB54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7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Appleton Street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603" name="Picture 6">
            <a:extLst>
              <a:ext uri="{FF2B5EF4-FFF2-40B4-BE49-F238E27FC236}">
                <a16:creationId xmlns:a16="http://schemas.microsoft.com/office/drawing/2014/main" id="{9B7A1A8F-B117-482E-B310-1E38C75A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5384800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>
            <a:extLst>
              <a:ext uri="{FF2B5EF4-FFF2-40B4-BE49-F238E27FC236}">
                <a16:creationId xmlns:a16="http://schemas.microsoft.com/office/drawing/2014/main" id="{182092A1-DBFA-44E4-A275-94695088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178050"/>
            <a:ext cx="10445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>
            <a:extLst>
              <a:ext uri="{FF2B5EF4-FFF2-40B4-BE49-F238E27FC236}">
                <a16:creationId xmlns:a16="http://schemas.microsoft.com/office/drawing/2014/main" id="{A7244A19-4B51-48DE-9995-EEF3E4A8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487613"/>
            <a:ext cx="360997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856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4B5915-84CE-43D5-BF27-2C1CAC5B6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24" y="994172"/>
            <a:ext cx="5620676" cy="3164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D9040B-0E82-4B35-94BB-6E896D8754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 Job Fair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774D3-3945-4915-8F8B-67C82ED0CB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4098"/>
            <a:ext cx="4259198" cy="28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08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702D5D-4431-487A-A9EC-CD1EDB79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7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11" descr="http://www.holyokeredevelopment.com/wp-content/uploads/logo2_retina.png">
            <a:extLst>
              <a:ext uri="{FF2B5EF4-FFF2-40B4-BE49-F238E27FC236}">
                <a16:creationId xmlns:a16="http://schemas.microsoft.com/office/drawing/2014/main" id="{F2D4D0DA-6E07-4822-A391-802D22D7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166" y="1359741"/>
            <a:ext cx="5107645" cy="13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45E39-4B98-4E13-ABAC-561506BEFA9D}"/>
              </a:ext>
            </a:extLst>
          </p:cNvPr>
          <p:cNvSpPr txBox="1"/>
          <p:nvPr/>
        </p:nvSpPr>
        <p:spPr>
          <a:xfrm>
            <a:off x="754489" y="4026958"/>
            <a:ext cx="7766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Contact: morsea@holyoke.org</a:t>
            </a:r>
          </a:p>
        </p:txBody>
      </p:sp>
    </p:spTree>
    <p:extLst>
      <p:ext uri="{BB962C8B-B14F-4D97-AF65-F5344CB8AC3E}">
        <p14:creationId xmlns:p14="http://schemas.microsoft.com/office/powerpoint/2010/main" val="60857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4592-3926-4AE2-9E70-1F1196CB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084B1E-1E36-473B-92C8-D8AD5970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885" y="0"/>
            <a:ext cx="9890885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B56EA-C423-4502-BF99-66B8C94CF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994" y="0"/>
            <a:ext cx="36671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EDB5E-907F-4967-8850-3383B0A768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Mt. Tom Coal Plant Closure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2012-2014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9" y="1339953"/>
            <a:ext cx="7991082" cy="3238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5" y="4446022"/>
            <a:ext cx="3683000" cy="2209800"/>
          </a:xfrm>
          <a:prstGeom prst="rect">
            <a:avLst/>
          </a:prstGeom>
        </p:spPr>
      </p:pic>
      <p:pic>
        <p:nvPicPr>
          <p:cNvPr id="11" name="Picture 10" descr="Screen Shot 2018-05-28 at 4.11.5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735" y="4498068"/>
            <a:ext cx="4371260" cy="20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5-28 at 4.19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36" y="394998"/>
            <a:ext cx="5299474" cy="3691232"/>
          </a:xfrm>
          <a:prstGeom prst="rect">
            <a:avLst/>
          </a:prstGeom>
        </p:spPr>
      </p:pic>
      <p:pic>
        <p:nvPicPr>
          <p:cNvPr id="6" name="Picture 5" descr="Screen Shot 2018-05-28 at 4.23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886" y="1681968"/>
            <a:ext cx="5442852" cy="46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EDB5E-907F-4967-8850-3383B0A768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Tax Impact of Coal Plant Closure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671" y="1106087"/>
            <a:ext cx="48125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Taxes Paid to the City</a:t>
            </a:r>
          </a:p>
          <a:p>
            <a:r>
              <a:rPr lang="en-US" sz="3200" dirty="0"/>
              <a:t> </a:t>
            </a:r>
          </a:p>
          <a:p>
            <a:r>
              <a:rPr lang="en-US" sz="3200" b="1" dirty="0"/>
              <a:t>2009: </a:t>
            </a:r>
            <a:r>
              <a:rPr lang="en-US" sz="3200" dirty="0"/>
              <a:t>$1.7 million</a:t>
            </a:r>
          </a:p>
          <a:p>
            <a:r>
              <a:rPr lang="en-US" sz="3200" dirty="0"/>
              <a:t> </a:t>
            </a:r>
          </a:p>
          <a:p>
            <a:r>
              <a:rPr lang="en-US" sz="3200" b="1" dirty="0"/>
              <a:t>2011: </a:t>
            </a:r>
            <a:r>
              <a:rPr lang="en-US" sz="3200" dirty="0"/>
              <a:t>$1.3 million</a:t>
            </a:r>
          </a:p>
          <a:p>
            <a:r>
              <a:rPr lang="en-US" sz="3200" dirty="0"/>
              <a:t> </a:t>
            </a:r>
          </a:p>
          <a:p>
            <a:r>
              <a:rPr lang="en-US" sz="3200" b="1" dirty="0"/>
              <a:t>2013: </a:t>
            </a:r>
            <a:r>
              <a:rPr lang="en-US" sz="3200" dirty="0"/>
              <a:t>$573,149</a:t>
            </a:r>
          </a:p>
          <a:p>
            <a:endParaRPr lang="en-US" sz="3200" dirty="0"/>
          </a:p>
          <a:p>
            <a:r>
              <a:rPr lang="en-US" sz="3200" b="1" dirty="0"/>
              <a:t>2014: </a:t>
            </a:r>
            <a:r>
              <a:rPr lang="en-US" sz="3200" dirty="0"/>
              <a:t>$315,416</a:t>
            </a:r>
          </a:p>
          <a:p>
            <a:endParaRPr lang="en-US" sz="3200" dirty="0"/>
          </a:p>
          <a:p>
            <a:r>
              <a:rPr lang="en-US" sz="3200" b="1" dirty="0"/>
              <a:t>Today: </a:t>
            </a:r>
            <a:r>
              <a:rPr lang="en-US" sz="3200" dirty="0"/>
              <a:t>$146,000</a:t>
            </a:r>
          </a:p>
        </p:txBody>
      </p:sp>
      <p:pic>
        <p:nvPicPr>
          <p:cNvPr id="6" name="Picture 5" descr="Screen Shot 2018-05-28 at 4.12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80" y="2036275"/>
            <a:ext cx="3981906" cy="30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EDB5E-907F-4967-8850-3383B0A768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4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Tax Impact of Coal Plant Closure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/>
        </p:nvGraphicFramePr>
        <p:xfrm>
          <a:off x="568574" y="1218744"/>
          <a:ext cx="8045376" cy="532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287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F85FBD25-6594-4C95-8B09-20FE591AA35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400" dirty="0">
                <a:solidFill>
                  <a:schemeClr val="bg1"/>
                </a:solidFill>
              </a:rPr>
              <a:t>Parsons Paper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9219702-817C-461C-A876-A6BF9FBDF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665306" cy="319815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4D3BEA2-5C79-496F-8FB6-B0FCBAC80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8"/>
          <a:stretch/>
        </p:blipFill>
        <p:spPr>
          <a:xfrm>
            <a:off x="4665305" y="1143000"/>
            <a:ext cx="4478695" cy="306212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654E47E-C4C8-4616-A52B-FC0172CEAFE1}"/>
              </a:ext>
            </a:extLst>
          </p:cNvPr>
          <p:cNvSpPr txBox="1">
            <a:spLocks/>
          </p:cNvSpPr>
          <p:nvPr/>
        </p:nvSpPr>
        <p:spPr bwMode="auto">
          <a:xfrm>
            <a:off x="246063" y="4770361"/>
            <a:ext cx="8897937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Wingdings" panose="05000000000000000000" pitchFamily="2" charset="2"/>
              </a:rPr>
              <a:t>Fire in 2009, $2 Million EPA Cleanup finished in 2010 - </a:t>
            </a:r>
            <a:r>
              <a:rPr lang="en-US" altLang="en-US" sz="2400" dirty="0"/>
              <a:t>Estimated ~$3.5 Million pad-ready prep project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$250,000 in funds for pre-development secured in 2014;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$2 million from the state Brownfield Fund through </a:t>
            </a:r>
            <a:r>
              <a:rPr lang="en-US" altLang="en-US" sz="2400" dirty="0" err="1"/>
              <a:t>MassDevelopment</a:t>
            </a:r>
            <a:r>
              <a:rPr lang="en-US" altLang="en-US" sz="2400" dirty="0"/>
              <a:t>;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30731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Words>691</Words>
  <Application>Microsoft Office PowerPoint</Application>
  <PresentationFormat>On-screen Show (4:3)</PresentationFormat>
  <Paragraphs>147</Paragraphs>
  <Slides>34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Arial  </vt:lpstr>
      <vt:lpstr>Calibri</vt:lpstr>
      <vt:lpstr>Calibri Light</vt:lpstr>
      <vt:lpstr>Wingdings</vt:lpstr>
      <vt:lpstr>Office Theme</vt:lpstr>
      <vt:lpstr>Chart</vt:lpstr>
      <vt:lpstr>PowerPoint Presentation</vt:lpstr>
      <vt:lpstr>Outline of Topics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Readiness Work/assistance to get Vacant Mill Space Rehabilitated and Occupied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HCC’s MGM Culinary Arts Institute</vt:lpstr>
      <vt:lpstr>SPARK: Holyoke</vt:lpstr>
      <vt:lpstr>SPARK incubator </vt:lpstr>
      <vt:lpstr> Industry Section Expansion – Tourism Assessment Plan </vt:lpstr>
      <vt:lpstr>PowerPoint Presentation</vt:lpstr>
      <vt:lpstr>PowerPoint Presentation</vt:lpstr>
      <vt:lpstr>PowerPoint Presentation</vt:lpstr>
      <vt:lpstr>Recreational Marijuana </vt:lpstr>
      <vt:lpstr>Holyoke’s Competitive Advantage</vt:lpstr>
      <vt:lpstr>  Political support   </vt:lpstr>
      <vt:lpstr>PowerPoint Presentation</vt:lpstr>
      <vt:lpstr>PowerPoint Presentation</vt:lpstr>
      <vt:lpstr> Recent Updates </vt:lpstr>
      <vt:lpstr>28 Appleton Street</vt:lpstr>
      <vt:lpstr>PowerPoint Presentation</vt:lpstr>
      <vt:lpstr>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Meier-Zimbler</dc:creator>
  <cp:lastModifiedBy>Sarah Lang</cp:lastModifiedBy>
  <cp:revision>12</cp:revision>
  <dcterms:created xsi:type="dcterms:W3CDTF">2018-05-28T19:40:53Z</dcterms:created>
  <dcterms:modified xsi:type="dcterms:W3CDTF">2018-05-30T19:49:12Z</dcterms:modified>
</cp:coreProperties>
</file>