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8" r:id="rId6"/>
    <p:sldId id="275" r:id="rId7"/>
    <p:sldId id="272" r:id="rId8"/>
    <p:sldId id="274" r:id="rId9"/>
    <p:sldId id="271" r:id="rId10"/>
    <p:sldId id="270" r:id="rId11"/>
    <p:sldId id="283" r:id="rId12"/>
    <p:sldId id="268" r:id="rId13"/>
    <p:sldId id="284" r:id="rId14"/>
    <p:sldId id="285" r:id="rId15"/>
    <p:sldId id="286" r:id="rId16"/>
    <p:sldId id="267" r:id="rId17"/>
    <p:sldId id="262" r:id="rId18"/>
    <p:sldId id="264" r:id="rId19"/>
    <p:sldId id="259" r:id="rId20"/>
    <p:sldId id="276" r:id="rId21"/>
    <p:sldId id="278" r:id="rId22"/>
    <p:sldId id="279" r:id="rId23"/>
    <p:sldId id="277" r:id="rId24"/>
    <p:sldId id="282" r:id="rId25"/>
    <p:sldId id="28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95FFF41D-1915-4651-B3BC-95FBF5E67C24}"/>
              </a:ext>
            </a:extLst>
          </p:cNvPr>
          <p:cNvSpPr txBox="1">
            <a:spLocks/>
          </p:cNvSpPr>
          <p:nvPr/>
        </p:nvSpPr>
        <p:spPr>
          <a:xfrm>
            <a:off x="718457" y="5050172"/>
            <a:ext cx="10963470" cy="14444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300" dirty="0">
                <a:solidFill>
                  <a:schemeClr val="bg1"/>
                </a:solidFill>
              </a:rPr>
              <a:t>2019 Southern Vermont Economy Summit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D04399-5F11-4881-86B2-F13F3FC1742F}"/>
              </a:ext>
            </a:extLst>
          </p:cNvPr>
          <p:cNvSpPr txBox="1">
            <a:spLocks/>
          </p:cNvSpPr>
          <p:nvPr/>
        </p:nvSpPr>
        <p:spPr>
          <a:xfrm>
            <a:off x="0" y="218114"/>
            <a:ext cx="12192000" cy="45273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spc="600" dirty="0">
                <a:solidFill>
                  <a:schemeClr val="tx1"/>
                </a:solidFill>
                <a:latin typeface="Gill Sans MT" panose="020B0502020104020203" pitchFamily="34" charset="0"/>
              </a:rPr>
              <a:t>COMPREHENSIVE ECONOMIC DEVELOPMENT STRATEGY CELEBRATION</a:t>
            </a:r>
          </a:p>
          <a:p>
            <a:endParaRPr lang="en-US" sz="1100" b="1" spc="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4400" b="1" spc="600" dirty="0">
                <a:solidFill>
                  <a:schemeClr val="tx1"/>
                </a:solidFill>
                <a:latin typeface="Gill Sans MT" panose="020B0502020104020203" pitchFamily="34" charset="0"/>
              </a:rPr>
              <a:t>CEDS VITAL PROJECTS ANNOUNCEMENT</a:t>
            </a:r>
          </a:p>
        </p:txBody>
      </p:sp>
    </p:spTree>
    <p:extLst>
      <p:ext uri="{BB962C8B-B14F-4D97-AF65-F5344CB8AC3E}">
        <p14:creationId xmlns:p14="http://schemas.microsoft.com/office/powerpoint/2010/main" val="188319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>
            <a:noAutofit/>
          </a:bodyPr>
          <a:lstStyle/>
          <a:p>
            <a:r>
              <a:rPr lang="en-US" sz="5400" spc="300" dirty="0"/>
              <a:t>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65119"/>
            <a:ext cx="6096000" cy="12765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1500" spc="600" dirty="0"/>
              <a:t>Welcoming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1DA4A94-6DEF-4B7D-85E8-936893C48591}"/>
              </a:ext>
            </a:extLst>
          </p:cNvPr>
          <p:cNvSpPr txBox="1">
            <a:spLocks/>
          </p:cNvSpPr>
          <p:nvPr/>
        </p:nvSpPr>
        <p:spPr>
          <a:xfrm>
            <a:off x="6096000" y="2101500"/>
            <a:ext cx="6096000" cy="1276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dirty="0"/>
              <a:t>Forward Thinking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368E25D-48CD-4DCF-B353-DE319C9014A0}"/>
              </a:ext>
            </a:extLst>
          </p:cNvPr>
          <p:cNvSpPr txBox="1">
            <a:spLocks/>
          </p:cNvSpPr>
          <p:nvPr/>
        </p:nvSpPr>
        <p:spPr>
          <a:xfrm>
            <a:off x="6096000" y="3442546"/>
            <a:ext cx="6096000" cy="1276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Healthy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C9A8C9E-6CBF-4F8D-ADE3-066CA13B05B1}"/>
              </a:ext>
            </a:extLst>
          </p:cNvPr>
          <p:cNvSpPr txBox="1">
            <a:spLocks/>
          </p:cNvSpPr>
          <p:nvPr/>
        </p:nvSpPr>
        <p:spPr>
          <a:xfrm>
            <a:off x="6096000" y="4820211"/>
            <a:ext cx="6096000" cy="1276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300" dirty="0"/>
              <a:t>Outstanding</a:t>
            </a:r>
          </a:p>
        </p:txBody>
      </p:sp>
    </p:spTree>
    <p:extLst>
      <p:ext uri="{BB962C8B-B14F-4D97-AF65-F5344CB8AC3E}">
        <p14:creationId xmlns:p14="http://schemas.microsoft.com/office/powerpoint/2010/main" val="315298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300" dirty="0"/>
              <a:t>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942012"/>
            <a:ext cx="6095999" cy="23423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/>
              <a:t>STRENGTHEN</a:t>
            </a:r>
          </a:p>
          <a:p>
            <a:pPr marL="0" indent="0" algn="ctr">
              <a:buNone/>
            </a:pPr>
            <a:r>
              <a:rPr lang="en-US" sz="7200" dirty="0"/>
              <a:t>BUSINESS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CFB058-81F9-484C-8CF4-37B015D83CFD}"/>
              </a:ext>
            </a:extLst>
          </p:cNvPr>
          <p:cNvSpPr txBox="1">
            <a:spLocks/>
          </p:cNvSpPr>
          <p:nvPr/>
        </p:nvSpPr>
        <p:spPr>
          <a:xfrm>
            <a:off x="6096001" y="3573625"/>
            <a:ext cx="6095999" cy="2342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dirty="0"/>
              <a:t>SUPPORT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dirty="0"/>
              <a:t>PEOPLE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368AC7-72DF-485A-9FAB-C65E914B52A3}"/>
              </a:ext>
            </a:extLst>
          </p:cNvPr>
          <p:cNvCxnSpPr>
            <a:cxnSpLocks/>
          </p:cNvCxnSpPr>
          <p:nvPr/>
        </p:nvCxnSpPr>
        <p:spPr>
          <a:xfrm>
            <a:off x="7366518" y="3374307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9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>
            <a:noAutofit/>
          </a:bodyPr>
          <a:lstStyle/>
          <a:p>
            <a:r>
              <a:rPr lang="en-US" sz="5400" spc="300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65118"/>
            <a:ext cx="6096000" cy="12700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spc="600" dirty="0"/>
              <a:t>INCREASE POPULATION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1DA4A94-6DEF-4B7D-85E8-936893C48591}"/>
              </a:ext>
            </a:extLst>
          </p:cNvPr>
          <p:cNvSpPr txBox="1">
            <a:spLocks/>
          </p:cNvSpPr>
          <p:nvPr/>
        </p:nvSpPr>
        <p:spPr>
          <a:xfrm>
            <a:off x="6096000" y="2240602"/>
            <a:ext cx="6096000" cy="2783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spc="300" dirty="0"/>
              <a:t>INFRASTRUCTURE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6600" spc="300" dirty="0"/>
              <a:t>Improve Physical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6600" spc="300" dirty="0"/>
              <a:t>Enhance Social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6600" spc="300" dirty="0"/>
              <a:t>Expand Business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368E25D-48CD-4DCF-B353-DE319C9014A0}"/>
              </a:ext>
            </a:extLst>
          </p:cNvPr>
          <p:cNvSpPr txBox="1">
            <a:spLocks/>
          </p:cNvSpPr>
          <p:nvPr/>
        </p:nvSpPr>
        <p:spPr>
          <a:xfrm>
            <a:off x="6096000" y="5375079"/>
            <a:ext cx="6096000" cy="1276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BUILD ECONOMIC CAPACITY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920C3F-614A-44FA-B8B5-6E61BABA64A4}"/>
              </a:ext>
            </a:extLst>
          </p:cNvPr>
          <p:cNvCxnSpPr>
            <a:cxnSpLocks/>
          </p:cNvCxnSpPr>
          <p:nvPr/>
        </p:nvCxnSpPr>
        <p:spPr>
          <a:xfrm>
            <a:off x="7366518" y="2002699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E7E742-F276-405D-9964-B6CFD111BC1B}"/>
              </a:ext>
            </a:extLst>
          </p:cNvPr>
          <p:cNvCxnSpPr>
            <a:cxnSpLocks/>
          </p:cNvCxnSpPr>
          <p:nvPr/>
        </p:nvCxnSpPr>
        <p:spPr>
          <a:xfrm>
            <a:off x="7366518" y="5156453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76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pc="600" dirty="0"/>
              <a:t>2019 VITAL PROJECTS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78F606-71D1-4749-AFF6-526268F22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300" dirty="0"/>
              <a:t>SUBMISSIONS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5999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spc="600" dirty="0"/>
              <a:t>71</a:t>
            </a:r>
          </a:p>
          <a:p>
            <a:pPr marL="0" indent="0" algn="ctr">
              <a:buNone/>
            </a:pPr>
            <a:r>
              <a:rPr lang="en-US" sz="7200" spc="600" dirty="0"/>
              <a:t>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3690257"/>
            <a:ext cx="6096000" cy="330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47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spc="600" dirty="0"/>
              <a:t>ORGS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366518" y="3434956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0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300" dirty="0"/>
              <a:t>SUBMISSIONS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637" y="812747"/>
            <a:ext cx="5847183" cy="1698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spc="600" dirty="0"/>
              <a:t>24 </a:t>
            </a:r>
            <a:r>
              <a:rPr lang="en-US" sz="3200" spc="600" dirty="0"/>
              <a:t>SINGLE-TOWN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2ADF075-9667-4C70-B91F-9EC0292386B3}"/>
              </a:ext>
            </a:extLst>
          </p:cNvPr>
          <p:cNvSpPr txBox="1">
            <a:spLocks/>
          </p:cNvSpPr>
          <p:nvPr/>
        </p:nvSpPr>
        <p:spPr>
          <a:xfrm>
            <a:off x="6198635" y="2700642"/>
            <a:ext cx="5847183" cy="16985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500" spc="600" dirty="0"/>
              <a:t>18 </a:t>
            </a:r>
            <a:r>
              <a:rPr lang="en-US" sz="3200" spc="600" dirty="0"/>
              <a:t>MULTI-TOWN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F737D04-6461-4812-B5A1-9D5FC9185596}"/>
              </a:ext>
            </a:extLst>
          </p:cNvPr>
          <p:cNvSpPr txBox="1">
            <a:spLocks/>
          </p:cNvSpPr>
          <p:nvPr/>
        </p:nvSpPr>
        <p:spPr>
          <a:xfrm>
            <a:off x="6198636" y="4588537"/>
            <a:ext cx="5847183" cy="1698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500" spc="600" dirty="0"/>
              <a:t>29 </a:t>
            </a:r>
            <a:r>
              <a:rPr lang="en-US" sz="3200" spc="600" dirty="0"/>
              <a:t>REGION-WIDE</a:t>
            </a:r>
          </a:p>
        </p:txBody>
      </p:sp>
    </p:spTree>
    <p:extLst>
      <p:ext uri="{BB962C8B-B14F-4D97-AF65-F5344CB8AC3E}">
        <p14:creationId xmlns:p14="http://schemas.microsoft.com/office/powerpoint/2010/main" val="27938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420838-510D-420B-9F3B-8FC0AD1F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300" dirty="0"/>
              <a:t>committee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2415FB-8FDB-4688-B2FD-0E74A4115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518" y="326191"/>
            <a:ext cx="5968482" cy="3223727"/>
          </a:xfrm>
        </p:spPr>
        <p:txBody>
          <a:bodyPr numCol="2">
            <a:normAutofit/>
          </a:bodyPr>
          <a:lstStyle/>
          <a:p>
            <a:r>
              <a:rPr lang="en-US" sz="2800" dirty="0"/>
              <a:t>Kayla Becker</a:t>
            </a:r>
          </a:p>
          <a:p>
            <a:pPr marL="457200" lvl="2" indent="0">
              <a:buNone/>
            </a:pPr>
            <a:r>
              <a:rPr lang="en-US" dirty="0">
                <a:solidFill>
                  <a:schemeClr val="accent2"/>
                </a:solidFill>
              </a:rPr>
              <a:t>Catamount Connections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2800" dirty="0"/>
              <a:t>Drew </a:t>
            </a:r>
            <a:r>
              <a:rPr lang="en-US" sz="2800" dirty="0" err="1"/>
              <a:t>Bryenton</a:t>
            </a:r>
            <a:r>
              <a:rPr lang="en-US" sz="2800" dirty="0"/>
              <a:t>	</a:t>
            </a:r>
          </a:p>
          <a:p>
            <a:pPr marL="457200" lvl="2" indent="0">
              <a:buNone/>
            </a:pPr>
            <a:r>
              <a:rPr lang="en-US" dirty="0">
                <a:solidFill>
                  <a:srgbClr val="9BAFB5"/>
                </a:solidFill>
              </a:rPr>
              <a:t>Commonwealth Dairy</a:t>
            </a:r>
            <a:endParaRPr lang="en-US" sz="2500" dirty="0"/>
          </a:p>
          <a:p>
            <a:r>
              <a:rPr lang="en-US" sz="2800" dirty="0"/>
              <a:t>John Burnham</a:t>
            </a:r>
          </a:p>
          <a:p>
            <a:pPr marL="457200" lvl="2" indent="0">
              <a:buNone/>
            </a:pPr>
            <a:r>
              <a:rPr lang="en-US" dirty="0" err="1">
                <a:solidFill>
                  <a:srgbClr val="9BAFB5"/>
                </a:solidFill>
              </a:rPr>
              <a:t>Kimpton</a:t>
            </a:r>
            <a:r>
              <a:rPr lang="en-US" dirty="0">
                <a:solidFill>
                  <a:srgbClr val="9BAFB5"/>
                </a:solidFill>
              </a:rPr>
              <a:t> Taconic</a:t>
            </a:r>
            <a:endParaRPr lang="en-US" sz="2500" dirty="0"/>
          </a:p>
          <a:p>
            <a:r>
              <a:rPr lang="en-US" sz="2800" dirty="0"/>
              <a:t>Jim Martinez	</a:t>
            </a:r>
          </a:p>
          <a:p>
            <a:pPr marL="457200" lvl="2" indent="0">
              <a:buNone/>
            </a:pPr>
            <a:r>
              <a:rPr lang="en-US" dirty="0">
                <a:solidFill>
                  <a:schemeClr val="accent2"/>
                </a:solidFill>
              </a:rPr>
              <a:t>Tri State Area FCU</a:t>
            </a:r>
          </a:p>
          <a:p>
            <a:r>
              <a:rPr lang="en-US" sz="2800" dirty="0"/>
              <a:t>Elisabeth Marx</a:t>
            </a:r>
          </a:p>
          <a:p>
            <a:pPr marL="457200" lvl="2" indent="0">
              <a:buNone/>
            </a:pPr>
            <a:r>
              <a:rPr lang="en-US" dirty="0">
                <a:solidFill>
                  <a:schemeClr val="accent2"/>
                </a:solidFill>
              </a:rPr>
              <a:t>Vermont Community </a:t>
            </a:r>
            <a:r>
              <a:rPr lang="en-US" dirty="0" err="1">
                <a:solidFill>
                  <a:schemeClr val="accent2"/>
                </a:solidFill>
              </a:rPr>
              <a:t>Fdn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dirty="0"/>
              <a:t>Chris Parker</a:t>
            </a:r>
          </a:p>
          <a:p>
            <a:pPr marL="457200" lvl="2" indent="0">
              <a:buNone/>
            </a:pPr>
            <a:r>
              <a:rPr lang="en-US" dirty="0">
                <a:solidFill>
                  <a:schemeClr val="accent2"/>
                </a:solidFill>
              </a:rPr>
              <a:t>Town of Vernon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A15419-2B82-489F-9B2D-B2669DE85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53F06F7-A8F4-41FD-8F02-1AF3AEA35CB1}"/>
              </a:ext>
            </a:extLst>
          </p:cNvPr>
          <p:cNvSpPr txBox="1">
            <a:spLocks/>
          </p:cNvSpPr>
          <p:nvPr/>
        </p:nvSpPr>
        <p:spPr>
          <a:xfrm>
            <a:off x="6223518" y="3202138"/>
            <a:ext cx="5968482" cy="3685591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Kelly Clarke</a:t>
            </a:r>
          </a:p>
          <a:p>
            <a:pPr marL="457200" lvl="2" indent="0">
              <a:buClr>
                <a:srgbClr val="9BAFB5"/>
              </a:buClr>
              <a:buNone/>
            </a:pPr>
            <a:r>
              <a:rPr lang="en-US" sz="1700" dirty="0">
                <a:solidFill>
                  <a:srgbClr val="9BAFB5"/>
                </a:solidFill>
              </a:rPr>
              <a:t>Centerline Architects</a:t>
            </a:r>
          </a:p>
          <a:p>
            <a:r>
              <a:rPr lang="en-US" sz="2800" dirty="0"/>
              <a:t>Eric </a:t>
            </a:r>
            <a:r>
              <a:rPr lang="en-US" sz="2800" dirty="0" err="1"/>
              <a:t>DeRoucher</a:t>
            </a:r>
            <a:endParaRPr lang="en-US" sz="2800" dirty="0"/>
          </a:p>
          <a:p>
            <a:pPr marL="457200" lvl="2" indent="0">
              <a:buClr>
                <a:srgbClr val="9BAFB5"/>
              </a:buClr>
              <a:buNone/>
            </a:pPr>
            <a:r>
              <a:rPr lang="en-US" sz="1700" dirty="0">
                <a:solidFill>
                  <a:srgbClr val="9BAFB5"/>
                </a:solidFill>
              </a:rPr>
              <a:t>Southern Vermont Chamber</a:t>
            </a:r>
          </a:p>
          <a:p>
            <a:r>
              <a:rPr lang="en-US" sz="2800" dirty="0"/>
              <a:t>Gary Fox</a:t>
            </a:r>
          </a:p>
          <a:p>
            <a:pPr marL="457200" lvl="2" indent="0">
              <a:buClr>
                <a:srgbClr val="9BAFB5"/>
              </a:buClr>
              <a:buNone/>
            </a:pPr>
            <a:r>
              <a:rPr lang="en-US" sz="1700" dirty="0">
                <a:solidFill>
                  <a:srgbClr val="9BAFB5"/>
                </a:solidFill>
              </a:rPr>
              <a:t>Town of Rockingham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Eilidh Pedersen</a:t>
            </a:r>
          </a:p>
          <a:p>
            <a:pPr marL="457200" lvl="2" indent="0">
              <a:buClr>
                <a:srgbClr val="9BAFB5"/>
              </a:buClr>
              <a:buNone/>
            </a:pPr>
            <a:r>
              <a:rPr lang="en-US" sz="1700" dirty="0">
                <a:solidFill>
                  <a:srgbClr val="9BAFB5"/>
                </a:solidFill>
              </a:rPr>
              <a:t>Brattleboro Memorial</a:t>
            </a:r>
          </a:p>
          <a:p>
            <a:r>
              <a:rPr lang="en-US" sz="2800" dirty="0"/>
              <a:t>James Salerno</a:t>
            </a:r>
          </a:p>
          <a:p>
            <a:pPr marL="457200" lvl="2" indent="0">
              <a:buClr>
                <a:srgbClr val="9BAFB5"/>
              </a:buClr>
              <a:buNone/>
            </a:pPr>
            <a:r>
              <a:rPr lang="en-US" sz="1700" dirty="0">
                <a:solidFill>
                  <a:srgbClr val="9BAFB5"/>
                </a:solidFill>
              </a:rPr>
              <a:t>Hale Mountain Research</a:t>
            </a:r>
          </a:p>
          <a:p>
            <a:r>
              <a:rPr lang="en-US" sz="2800" dirty="0"/>
              <a:t>Melissa Trainor</a:t>
            </a:r>
          </a:p>
          <a:p>
            <a:pPr marL="457200" lvl="2" indent="0">
              <a:buClr>
                <a:srgbClr val="9BAFB5"/>
              </a:buClr>
              <a:buNone/>
            </a:pPr>
            <a:r>
              <a:rPr lang="en-US" sz="1700" dirty="0">
                <a:solidFill>
                  <a:srgbClr val="9BAFB5"/>
                </a:solidFill>
              </a:rPr>
              <a:t>School for Intl. Training</a:t>
            </a:r>
          </a:p>
          <a:p>
            <a:r>
              <a:rPr lang="en-US" sz="2800" dirty="0"/>
              <a:t>Cor Trowbridge</a:t>
            </a:r>
          </a:p>
          <a:p>
            <a:pPr marL="457200" lvl="2" indent="0">
              <a:buClr>
                <a:srgbClr val="9BAFB5"/>
              </a:buClr>
              <a:buNone/>
            </a:pPr>
            <a:r>
              <a:rPr lang="en-US" sz="1700" dirty="0">
                <a:solidFill>
                  <a:srgbClr val="9BAFB5"/>
                </a:solidFill>
              </a:rPr>
              <a:t>Brattleboro Community TV</a:t>
            </a:r>
            <a:endParaRPr lang="en-US" sz="1900" dirty="0">
              <a:solidFill>
                <a:srgbClr val="9BAF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9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8156E-4044-4557-B1A9-3821D01F9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pc="300" dirty="0" err="1"/>
              <a:t>ViTal</a:t>
            </a:r>
            <a:r>
              <a:rPr lang="en-US" sz="4800" spc="300" dirty="0"/>
              <a:t>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20652"/>
            <a:ext cx="6095999" cy="2666995"/>
          </a:xfrm>
        </p:spPr>
        <p:txBody>
          <a:bodyPr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1500" spc="600" dirty="0"/>
              <a:t>OLD SCHOOL ENRICHMENTCOUNCIL</a:t>
            </a:r>
            <a:endParaRPr lang="en-US" sz="7200" spc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3732246"/>
            <a:ext cx="6096000" cy="3125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Old School Community Center</a:t>
            </a:r>
            <a:endParaRPr lang="en-US" sz="7200" spc="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609115" y="3430290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1388BF3-4E4B-4C50-AD6F-40810C971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36008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71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pc="300" dirty="0" err="1"/>
              <a:t>ViTal</a:t>
            </a:r>
            <a:r>
              <a:rPr lang="en-US" sz="4800" spc="300" dirty="0"/>
              <a:t>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5999" cy="3293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spc="600" dirty="0"/>
              <a:t>BENNINGTON</a:t>
            </a:r>
            <a:r>
              <a:rPr lang="en-US" sz="4800" spc="600" dirty="0"/>
              <a:t> REDEVELOPMENT </a:t>
            </a:r>
            <a:r>
              <a:rPr lang="en-US" sz="7200" spc="600" dirty="0"/>
              <a:t>GROUP</a:t>
            </a:r>
            <a:endParaRPr lang="en-US" sz="2800" spc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3732246"/>
            <a:ext cx="6096000" cy="3125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Putnam Block </a:t>
            </a:r>
            <a:br>
              <a:rPr lang="en-US" sz="11500" spc="600" dirty="0"/>
            </a:br>
            <a:r>
              <a:rPr lang="en-US" sz="11500" spc="600" dirty="0"/>
              <a:t>Phase II</a:t>
            </a:r>
            <a:endParaRPr lang="en-US" sz="7200" spc="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609115" y="3430290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54AD409-E84B-427B-AB5B-87B86933C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27" y="3760289"/>
            <a:ext cx="4420745" cy="17732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031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Southern Vermont CEDS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8156E-4044-4557-B1A9-3821D01F9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43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pc="300" dirty="0" err="1"/>
              <a:t>ViTal</a:t>
            </a:r>
            <a:r>
              <a:rPr lang="en-US" sz="4800" spc="300" dirty="0"/>
              <a:t>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5999" cy="3429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1500" spc="600" dirty="0"/>
              <a:t>WINDHAM REGIONAL COMMISSION</a:t>
            </a:r>
            <a:endParaRPr lang="en-US" sz="7200" spc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2752535"/>
            <a:ext cx="6096000" cy="4245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Extending Mass. Rail Expansion to Vermont</a:t>
            </a:r>
            <a:endParaRPr lang="en-US" sz="7200" spc="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403841" y="2511225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183FC12-BE47-49ED-8D82-7461BEF1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3684812"/>
            <a:ext cx="31337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3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pc="300" dirty="0" err="1"/>
              <a:t>ViTal</a:t>
            </a:r>
            <a:r>
              <a:rPr lang="en-US" sz="4800" spc="300" dirty="0"/>
              <a:t>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5999" cy="3429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1500" spc="600" dirty="0"/>
              <a:t>WINDHAM REGIONAL COMMISSION</a:t>
            </a:r>
            <a:endParaRPr lang="en-US" sz="7200" spc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2752535"/>
            <a:ext cx="6096000" cy="4245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Village Water &amp; Wastewater Assessment </a:t>
            </a:r>
            <a:endParaRPr lang="en-US" sz="7200" spc="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403841" y="2511225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98E4992-8487-496E-8B94-E0F9FEE1B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3684812"/>
            <a:ext cx="31337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2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pc="300" dirty="0" err="1"/>
              <a:t>ViTal</a:t>
            </a:r>
            <a:r>
              <a:rPr lang="en-US" sz="4800" spc="300" dirty="0"/>
              <a:t>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5999" cy="3429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11500" spc="600" dirty="0"/>
              <a:t>BRATTLEBORO DEVELOPMENT CREDIT CORPORATION</a:t>
            </a:r>
            <a:endParaRPr lang="en-US" sz="7200" spc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3312373"/>
            <a:ext cx="6096000" cy="3545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500" spc="600" dirty="0" err="1"/>
              <a:t>SoVermont</a:t>
            </a:r>
            <a:r>
              <a:rPr lang="en-US" sz="14500" spc="600" dirty="0"/>
              <a:t> </a:t>
            </a:r>
            <a:r>
              <a:rPr lang="en-US" sz="12600" spc="600" dirty="0"/>
              <a:t>Marketing &amp; Recruitment </a:t>
            </a:r>
            <a:r>
              <a:rPr lang="en-US" sz="11500" spc="600" dirty="0"/>
              <a:t>Program</a:t>
            </a:r>
            <a:endParaRPr lang="en-US" sz="7200" spc="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609115" y="2898445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5327041-8007-49CF-916B-6D115689E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63" y="3909273"/>
            <a:ext cx="4690874" cy="14753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5143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pc="300" dirty="0" err="1"/>
              <a:t>ViTal</a:t>
            </a:r>
            <a:r>
              <a:rPr lang="en-US" sz="4800" spc="300" dirty="0"/>
              <a:t>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5999" cy="32937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7100" spc="600" dirty="0"/>
              <a:t>STARTUP 802</a:t>
            </a:r>
            <a:br>
              <a:rPr lang="en-US" sz="6000" spc="600" dirty="0"/>
            </a:br>
            <a:r>
              <a:rPr lang="en-US" sz="6000" spc="600" dirty="0"/>
              <a:t>THE LIGHTNING JAR</a:t>
            </a:r>
            <a:br>
              <a:rPr lang="en-US" sz="6000" spc="600" dirty="0"/>
            </a:br>
            <a:r>
              <a:rPr lang="en-US" sz="7800" spc="600" dirty="0"/>
              <a:t>INSTIG8VT</a:t>
            </a:r>
            <a:endParaRPr lang="en-US" sz="2800" spc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3732246"/>
            <a:ext cx="6096000" cy="3125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Startup Consortium</a:t>
            </a:r>
            <a:endParaRPr lang="en-US" sz="7200" spc="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609115" y="3430290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AA415B8-4090-4753-BCB5-98FCA2B5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3735118"/>
            <a:ext cx="2117805" cy="11414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3CCE07-46B5-4722-B067-6F080579FE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98" t="19869" r="7246" b="26867"/>
          <a:stretch/>
        </p:blipFill>
        <p:spPr>
          <a:xfrm>
            <a:off x="3368351" y="3732246"/>
            <a:ext cx="1852873" cy="11414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2CF84A-2559-4199-946E-EB435DCB0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5" y="5038336"/>
            <a:ext cx="3943350" cy="11620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140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>
            <a:normAutofit/>
          </a:bodyPr>
          <a:lstStyle/>
          <a:p>
            <a:r>
              <a:rPr lang="en-US" sz="4800" spc="300" dirty="0"/>
              <a:t>PRECEDENT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5999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spc="600" dirty="0"/>
              <a:t>IRENE</a:t>
            </a:r>
          </a:p>
          <a:p>
            <a:pPr marL="0" indent="0" algn="ctr">
              <a:buNone/>
            </a:pPr>
            <a:r>
              <a:rPr lang="en-US" sz="7200" spc="600" dirty="0"/>
              <a:t>RESPONSE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3690257"/>
            <a:ext cx="6096000" cy="3308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ZONE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spc="600" dirty="0"/>
              <a:t>ASSESSMENT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366518" y="3434956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F5BEA-A8B2-4CE6-B312-9C6779C04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9" r="9076"/>
          <a:stretch/>
        </p:blipFill>
        <p:spPr>
          <a:xfrm>
            <a:off x="730298" y="3553117"/>
            <a:ext cx="4635404" cy="31194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104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en-US" sz="4800" spc="300" dirty="0"/>
              <a:t>A NEW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5999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spc="600" dirty="0"/>
              <a:t>TWO</a:t>
            </a:r>
          </a:p>
          <a:p>
            <a:pPr marL="0" indent="0" algn="ctr">
              <a:buNone/>
            </a:pPr>
            <a:r>
              <a:rPr lang="en-US" sz="7200" spc="600" dirty="0"/>
              <a:t>COUNTIES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4030831"/>
            <a:ext cx="6096000" cy="2827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spc="600" dirty="0"/>
              <a:t>COMMON</a:t>
            </a:r>
          </a:p>
          <a:p>
            <a:pPr marL="0" indent="0" algn="ctr">
              <a:buNone/>
            </a:pPr>
            <a:r>
              <a:rPr lang="en-US" sz="8500" spc="600" dirty="0"/>
              <a:t>PRIORITIES</a:t>
            </a:r>
            <a:endParaRPr lang="en-US" sz="7200" spc="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366518" y="3434956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F5699AB-A709-494F-A8B6-67620484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" y="3549918"/>
            <a:ext cx="3794760" cy="26791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956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300" dirty="0"/>
              <a:t>ONE REGION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20918"/>
            <a:ext cx="6095999" cy="2827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spc="600" dirty="0"/>
              <a:t>80,000</a:t>
            </a:r>
          </a:p>
          <a:p>
            <a:pPr marL="0" indent="0" algn="ctr">
              <a:buNone/>
            </a:pPr>
            <a:r>
              <a:rPr lang="en-US" sz="6600" spc="600" dirty="0"/>
              <a:t>PEOPLE</a:t>
            </a:r>
            <a:endParaRPr lang="en-US" sz="5400" spc="600" dirty="0"/>
          </a:p>
          <a:p>
            <a:pPr marL="0" indent="0" algn="ctr">
              <a:buNone/>
            </a:pPr>
            <a:endParaRPr lang="en-US" sz="7200" spc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3909914"/>
            <a:ext cx="6096000" cy="2827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CRITICAL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500" spc="600" dirty="0"/>
              <a:t>MASS</a:t>
            </a:r>
            <a:endParaRPr lang="en-US" sz="7200" spc="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366518" y="3434956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8359280-0B70-4786-B9D2-3BA67B036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49" r="63999" b="24898"/>
          <a:stretch/>
        </p:blipFill>
        <p:spPr>
          <a:xfrm>
            <a:off x="1670315" y="3585553"/>
            <a:ext cx="2755369" cy="26219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122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>
            <a:normAutofit/>
          </a:bodyPr>
          <a:lstStyle/>
          <a:p>
            <a:r>
              <a:rPr lang="en-US" sz="4800" spc="300" dirty="0"/>
              <a:t>5-YEAR CEDS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5999" cy="3429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1500" spc="600" dirty="0"/>
              <a:t>ACTION</a:t>
            </a:r>
          </a:p>
          <a:p>
            <a:pPr marL="0" indent="0" algn="ctr">
              <a:buNone/>
            </a:pPr>
            <a:r>
              <a:rPr lang="en-US" sz="7200" spc="600" dirty="0"/>
              <a:t>ORIENTED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E0F5AD5-2344-4F66-9287-796D8600815C}"/>
              </a:ext>
            </a:extLst>
          </p:cNvPr>
          <p:cNvSpPr txBox="1">
            <a:spLocks/>
          </p:cNvSpPr>
          <p:nvPr/>
        </p:nvSpPr>
        <p:spPr>
          <a:xfrm>
            <a:off x="6096000" y="3690257"/>
            <a:ext cx="6096000" cy="330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EDA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spc="600" dirty="0"/>
              <a:t>SUPPORTED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CDC31-6BED-4DF6-A18C-0D11A959F062}"/>
              </a:ext>
            </a:extLst>
          </p:cNvPr>
          <p:cNvCxnSpPr>
            <a:cxnSpLocks/>
          </p:cNvCxnSpPr>
          <p:nvPr/>
        </p:nvCxnSpPr>
        <p:spPr>
          <a:xfrm>
            <a:off x="7366518" y="3434956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28BD43B-661E-4903-AFA3-982D6BA66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98" y="3694436"/>
            <a:ext cx="2857500" cy="1905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519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>
            <a:noAutofit/>
          </a:bodyPr>
          <a:lstStyle/>
          <a:p>
            <a:r>
              <a:rPr lang="en-US" sz="6000" spc="300" dirty="0"/>
              <a:t>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2E3B64-D8D3-4791-9562-3B07061677B9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095999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PROJECT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spc="600" dirty="0"/>
              <a:t>GUIDANCE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C2C5B62-76F8-4D25-A679-7DEB482D51D3}"/>
              </a:ext>
            </a:extLst>
          </p:cNvPr>
          <p:cNvSpPr txBox="1">
            <a:spLocks/>
          </p:cNvSpPr>
          <p:nvPr/>
        </p:nvSpPr>
        <p:spPr>
          <a:xfrm>
            <a:off x="6096000" y="3690257"/>
            <a:ext cx="6096000" cy="316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LOCAL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spc="600" dirty="0"/>
              <a:t>OVERSIGHT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02729B-5C05-4445-8122-931F8D5BF58D}"/>
              </a:ext>
            </a:extLst>
          </p:cNvPr>
          <p:cNvCxnSpPr>
            <a:cxnSpLocks/>
          </p:cNvCxnSpPr>
          <p:nvPr/>
        </p:nvCxnSpPr>
        <p:spPr>
          <a:xfrm>
            <a:off x="7366518" y="3434956"/>
            <a:ext cx="35549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75D199B-162A-4116-B3CA-2EA5E3FB6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2" t="28435" r="13277" b="30748"/>
          <a:stretch/>
        </p:blipFill>
        <p:spPr>
          <a:xfrm>
            <a:off x="936715" y="3549918"/>
            <a:ext cx="4152466" cy="1460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2DA7DC-CBB8-4EBC-A73C-86FF4A4AB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021" b="24891"/>
          <a:stretch/>
        </p:blipFill>
        <p:spPr>
          <a:xfrm>
            <a:off x="327643" y="5463475"/>
            <a:ext cx="2415557" cy="8296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CEA400-52B8-4E88-AD69-E165B5C6E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053" y="5470320"/>
            <a:ext cx="2859608" cy="8346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436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>
            <a:noAutofit/>
          </a:bodyPr>
          <a:lstStyle/>
          <a:p>
            <a:r>
              <a:rPr lang="en-US" sz="6000" spc="300" dirty="0"/>
              <a:t>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"/>
            <a:ext cx="2460171" cy="2243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spc="600" dirty="0"/>
              <a:t>16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51972FC-DBBA-41B4-9676-09A55E7A10C1}"/>
              </a:ext>
            </a:extLst>
          </p:cNvPr>
          <p:cNvSpPr txBox="1">
            <a:spLocks/>
          </p:cNvSpPr>
          <p:nvPr/>
        </p:nvSpPr>
        <p:spPr>
          <a:xfrm>
            <a:off x="8108302" y="317242"/>
            <a:ext cx="4083698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spc="600" dirty="0"/>
              <a:t>PERSONAL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spc="600" dirty="0"/>
              <a:t>INTERVIEWS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1DA4A94-6DEF-4B7D-85E8-936893C48591}"/>
              </a:ext>
            </a:extLst>
          </p:cNvPr>
          <p:cNvSpPr txBox="1">
            <a:spLocks/>
          </p:cNvSpPr>
          <p:nvPr/>
        </p:nvSpPr>
        <p:spPr>
          <a:xfrm>
            <a:off x="6096000" y="2006083"/>
            <a:ext cx="2460171" cy="224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8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2B2903-D46B-42CE-9C4D-18BCA2F6E465}"/>
              </a:ext>
            </a:extLst>
          </p:cNvPr>
          <p:cNvSpPr txBox="1">
            <a:spLocks/>
          </p:cNvSpPr>
          <p:nvPr/>
        </p:nvSpPr>
        <p:spPr>
          <a:xfrm>
            <a:off x="8108302" y="2323324"/>
            <a:ext cx="4083698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spc="300" dirty="0"/>
              <a:t>SECTOR-LED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spc="300" dirty="0"/>
              <a:t>FOCUS GROUPS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368E25D-48CD-4DCF-B353-DE319C9014A0}"/>
              </a:ext>
            </a:extLst>
          </p:cNvPr>
          <p:cNvSpPr txBox="1">
            <a:spLocks/>
          </p:cNvSpPr>
          <p:nvPr/>
        </p:nvSpPr>
        <p:spPr>
          <a:xfrm>
            <a:off x="6096000" y="4012165"/>
            <a:ext cx="2460171" cy="224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500" spc="600" dirty="0"/>
              <a:t>15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431CF4-5EEC-4885-A4C8-82A10341DAF1}"/>
              </a:ext>
            </a:extLst>
          </p:cNvPr>
          <p:cNvSpPr txBox="1">
            <a:spLocks/>
          </p:cNvSpPr>
          <p:nvPr/>
        </p:nvSpPr>
        <p:spPr>
          <a:xfrm>
            <a:off x="8108302" y="4329406"/>
            <a:ext cx="4083698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spc="300" dirty="0"/>
              <a:t>PUBLIC INPUT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spc="300" dirty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349728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7DA-2671-416B-AFFF-AAC33365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>
            <a:noAutofit/>
          </a:bodyPr>
          <a:lstStyle/>
          <a:p>
            <a:r>
              <a:rPr lang="en-US" sz="5400" spc="300" dirty="0"/>
              <a:t>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2BA8-7E4D-4F6A-9F86-A57CC873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0"/>
            <a:ext cx="6095999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In 2030, Southern Vermont will be home to a resilient, creative, and inclusive community in which businesses and people thrive and prosper.</a:t>
            </a:r>
            <a:endParaRPr lang="en-US" sz="265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57DC-8508-4052-A48C-CDBF35303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9287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E70610F701A42B8AFD5CA2EAE96F6" ma:contentTypeVersion="8" ma:contentTypeDescription="Create a new document." ma:contentTypeScope="" ma:versionID="3468f409a04574f5b1b577a9630a8473">
  <xsd:schema xmlns:xsd="http://www.w3.org/2001/XMLSchema" xmlns:xs="http://www.w3.org/2001/XMLSchema" xmlns:p="http://schemas.microsoft.com/office/2006/metadata/properties" xmlns:ns2="bffcd615-6c2c-4d0a-b90a-05a2891f86b8" targetNamespace="http://schemas.microsoft.com/office/2006/metadata/properties" ma:root="true" ma:fieldsID="48f4c6f99adf8e6ed210f30c46111309" ns2:_="">
    <xsd:import namespace="bffcd615-6c2c-4d0a-b90a-05a2891f8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cd615-6c2c-4d0a-b90a-05a2891f8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5BCA4-CD6F-4446-9098-6FF478B192A9}">
  <ds:schemaRefs>
    <ds:schemaRef ds:uri="http://purl.org/dc/terms/"/>
    <ds:schemaRef ds:uri="bffcd615-6c2c-4d0a-b90a-05a2891f86b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EB2E11-D68D-47C3-A12E-A0A2838BE0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9FBD35-DE6B-428F-B6A7-A18D75CBF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cd615-6c2c-4d0a-b90a-05a2891f8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2765</TotalTime>
  <Words>224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Parcel</vt:lpstr>
      <vt:lpstr>PowerPoint Presentation</vt:lpstr>
      <vt:lpstr>2019 Southern Vermont CEDS</vt:lpstr>
      <vt:lpstr>PRECEDENT</vt:lpstr>
      <vt:lpstr>A NEW ZONE</vt:lpstr>
      <vt:lpstr>ONE REGION</vt:lpstr>
      <vt:lpstr>5-YEAR CEDS</vt:lpstr>
      <vt:lpstr>TEAM</vt:lpstr>
      <vt:lpstr>process</vt:lpstr>
      <vt:lpstr>VISION</vt:lpstr>
      <vt:lpstr>VALUES</vt:lpstr>
      <vt:lpstr>GOALS</vt:lpstr>
      <vt:lpstr>objectives</vt:lpstr>
      <vt:lpstr>2019 VITAL PROJECTS</vt:lpstr>
      <vt:lpstr>SUBMISSIONS</vt:lpstr>
      <vt:lpstr>SUBMISSIONS</vt:lpstr>
      <vt:lpstr>committee</vt:lpstr>
      <vt:lpstr>VITAL PROJECTS</vt:lpstr>
      <vt:lpstr>ViTal Projects</vt:lpstr>
      <vt:lpstr>ViTal Projects</vt:lpstr>
      <vt:lpstr>ViTal Projects</vt:lpstr>
      <vt:lpstr>ViTal Projects</vt:lpstr>
      <vt:lpstr>ViTal Projects</vt:lpstr>
      <vt:lpstr>ViTal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Cooper</dc:creator>
  <cp:lastModifiedBy>Sarah Lang</cp:lastModifiedBy>
  <cp:revision>27</cp:revision>
  <dcterms:created xsi:type="dcterms:W3CDTF">2019-05-20T19:58:13Z</dcterms:created>
  <dcterms:modified xsi:type="dcterms:W3CDTF">2019-05-29T15:22:04Z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0x010100757E70610F701A42B8AFD5CA2EAE96F6</vt:lpwstr>
  </property>
</Properties>
</file>