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Montserrat SemiBold" pitchFamily="2" charset="77"/>
      <p:regular r:id="rId33"/>
      <p:bold r:id="rId34"/>
      <p:italic r:id="rId35"/>
      <p:boldItalic r:id="rId36"/>
    </p:embeddedFont>
    <p:embeddedFont>
      <p:font typeface="Playfair Display" pitchFamily="2" charset="77"/>
      <p:regular r:id="rId37"/>
      <p:bold r:id="rId38"/>
      <p:italic r:id="rId39"/>
      <p:boldItalic r:id="rId40"/>
    </p:embeddedFont>
    <p:embeddedFont>
      <p:font typeface="Montserrat Medium" pitchFamily="2" charset="77"/>
      <p:regular r:id="rId41"/>
      <p:bold r:id="rId42"/>
      <p:italic r:id="rId43"/>
      <p:boldItalic r:id="rId44"/>
    </p:embeddedFont>
    <p:embeddedFont>
      <p:font typeface="Montserrat" pitchFamily="2" charset="77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CAA593-6064-4A6F-A5D3-6B2FFAD57733}">
  <a:tblStyle styleId="{56CAA593-6064-4A6F-A5D3-6B2FFAD577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94663"/>
  </p:normalViewPr>
  <p:slideViewPr>
    <p:cSldViewPr snapToGrid="0">
      <p:cViewPr varScale="1">
        <p:scale>
          <a:sx n="305" d="100"/>
          <a:sy n="305" d="100"/>
        </p:scale>
        <p:origin x="4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many weddings did you got to last year? There are 2.4 million weddings good venues especially unique venues are in very.</a:t>
            </a:r>
            <a:endParaRPr sz="1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3638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373638"/>
                </a:solidFill>
                <a:latin typeface="Montserrat"/>
                <a:ea typeface="Montserrat"/>
                <a:cs typeface="Montserrat"/>
                <a:sym typeface="Montserrat"/>
              </a:rPr>
              <a:t>Goerge and I have 20 yrs event logistics</a:t>
            </a:r>
            <a:br>
              <a:rPr lang="en" sz="2700">
                <a:solidFill>
                  <a:srgbClr val="37363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700">
                <a:solidFill>
                  <a:srgbClr val="373638"/>
                </a:solidFill>
                <a:latin typeface="Montserrat"/>
                <a:ea typeface="Montserrat"/>
                <a:cs typeface="Montserrat"/>
                <a:sym typeface="Montserrat"/>
              </a:rPr>
              <a:t>and coordination</a:t>
            </a:r>
            <a:endParaRPr sz="2700">
              <a:solidFill>
                <a:srgbClr val="3736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73638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373638"/>
                </a:solidFill>
                <a:latin typeface="Montserrat"/>
                <a:ea typeface="Montserrat"/>
                <a:cs typeface="Montserrat"/>
                <a:sym typeface="Montserrat"/>
              </a:rPr>
              <a:t>10 yrs in hospitality training &amp; Marketing</a:t>
            </a:r>
            <a:endParaRPr sz="2700">
              <a:solidFill>
                <a:srgbClr val="3736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 to add the wait  Cost very expensive </a:t>
            </a: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</a:rPr>
              <a:t>49% got married 200 miles or more from where they lived at the time of their wedding.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Common Mistakes:</a:t>
            </a:r>
            <a:endParaRPr>
              <a:solidFill>
                <a:schemeClr val="dk1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Insubstantial evidence that the channels listed are the right ones for reaching the target market. </a:t>
            </a:r>
            <a:r>
              <a:rPr lang="en" i="1">
                <a:solidFill>
                  <a:schemeClr val="dk1"/>
                </a:solidFill>
              </a:rPr>
              <a:t>“We’ll market on Facebook because our customers are there.” </a:t>
            </a:r>
            <a:r>
              <a:rPr lang="en">
                <a:solidFill>
                  <a:schemeClr val="dk1"/>
                </a:solidFill>
              </a:rPr>
              <a:t>This is a big assumption! Are they sure their customers are on Facebook? Is there any proof others have used facebook to reach these same customers cost-effectively?</a:t>
            </a:r>
            <a:endParaRPr>
              <a:solidFill>
                <a:schemeClr val="dk1"/>
              </a:solidFill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Guessing at the metrics based on casual observations or quick googling vs getting clear evidence from other entrepreneurs who successfully use/used this channel to sell similar products.</a:t>
            </a:r>
            <a:endParaRPr>
              <a:solidFill>
                <a:schemeClr val="dk1"/>
              </a:solidFill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Assuming there are no deciders/influencers. </a:t>
            </a:r>
            <a:endParaRPr i="1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took them from competition </a:t>
            </a:r>
            <a:r>
              <a:rPr lang="en" sz="1800">
                <a:solidFill>
                  <a:schemeClr val="dk1"/>
                </a:solidFill>
              </a:rPr>
              <a:t>Our paying customers are ‘xxx and we make money by yyy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many weddings did you got to last year? There are 2.4 million weddings good venues especially unique venues are in very.</a:t>
            </a:r>
            <a:endParaRPr sz="18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C9A7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Degree  77% Adv 27%</a:t>
            </a:r>
            <a:endParaRPr sz="18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Income 67k-90K</a:t>
            </a:r>
            <a:endParaRPr sz="18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Employed 84%</a:t>
            </a:r>
            <a:endParaRPr sz="18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Wedding Spend</a:t>
            </a:r>
            <a:endParaRPr sz="18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When is the last time you went to a wedding? </a:t>
            </a:r>
            <a:r>
              <a:rPr lang="en" sz="950" b="1">
                <a:solidFill>
                  <a:srgbClr val="222222"/>
                </a:solidFill>
              </a:rPr>
              <a:t>8-9:</a:t>
            </a:r>
            <a:r>
              <a:rPr lang="en" sz="950">
                <a:solidFill>
                  <a:srgbClr val="222222"/>
                </a:solidFill>
              </a:rPr>
              <a:t> I can make these fit the theme!</a:t>
            </a:r>
            <a:endParaRPr sz="950">
              <a:solidFill>
                <a:srgbClr val="22222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 b="1">
                <a:solidFill>
                  <a:srgbClr val="222222"/>
                </a:solidFill>
              </a:rPr>
              <a:t>10:</a:t>
            </a:r>
            <a:r>
              <a:rPr lang="en" sz="950">
                <a:solidFill>
                  <a:srgbClr val="222222"/>
                </a:solidFill>
              </a:rPr>
              <a:t> Does this chart need a graphic? Its just a place holder for a graph for now </a:t>
            </a:r>
            <a:endParaRPr sz="950">
              <a:solidFill>
                <a:srgbClr val="22222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 b="1">
                <a:solidFill>
                  <a:srgbClr val="222222"/>
                </a:solidFill>
              </a:rPr>
              <a:t>17:</a:t>
            </a:r>
            <a:r>
              <a:rPr lang="en" sz="950">
                <a:solidFill>
                  <a:srgbClr val="222222"/>
                </a:solidFill>
              </a:rPr>
              <a:t> Stays green? Yes Im feeling it I might have to change font color back to black for projection</a:t>
            </a:r>
            <a:endParaRPr sz="950">
              <a:solidFill>
                <a:srgbClr val="22222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 b="1">
                <a:solidFill>
                  <a:srgbClr val="222222"/>
                </a:solidFill>
              </a:rPr>
              <a:t>24:</a:t>
            </a:r>
            <a:r>
              <a:rPr lang="en" sz="950">
                <a:solidFill>
                  <a:srgbClr val="222222"/>
                </a:solidFill>
              </a:rPr>
              <a:t> Are you leaving this in the deck? I am leaving 24 in deck</a:t>
            </a:r>
            <a:endParaRPr sz="950">
              <a:solidFill>
                <a:srgbClr val="22222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 b="1">
                <a:solidFill>
                  <a:srgbClr val="222222"/>
                </a:solidFill>
              </a:rPr>
              <a:t>25:</a:t>
            </a:r>
            <a:r>
              <a:rPr lang="en" sz="950">
                <a:solidFill>
                  <a:srgbClr val="222222"/>
                </a:solidFill>
              </a:rPr>
              <a:t> Is this staying, if so I can style this one too yes stays for Q&amp;A</a:t>
            </a:r>
            <a:endParaRPr sz="950">
              <a:solidFill>
                <a:srgbClr val="22222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50" b="1">
              <a:solidFill>
                <a:srgbClr val="22222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50">
              <a:solidFill>
                <a:srgbClr val="22222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Solution Value Prop One Minute-  full hd video drone tours, pricing transparency, availbility, no cookie cutter, having ahuman who can offer suggestions, venues</a:t>
            </a:r>
            <a:endParaRPr sz="3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-20402" y="0"/>
            <a:ext cx="918480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 rot="10800000" flipH="1">
            <a:off x="1046400" y="3055550"/>
            <a:ext cx="7051200" cy="99600"/>
          </a:xfrm>
          <a:prstGeom prst="rect">
            <a:avLst/>
          </a:prstGeom>
          <a:effectLst>
            <a:outerShdw blurRad="142875" dist="9525" dir="276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999" y="1508735"/>
            <a:ext cx="6346001" cy="518700"/>
          </a:xfrm>
          <a:prstGeom prst="rect">
            <a:avLst/>
          </a:prstGeom>
          <a:noFill/>
          <a:ln>
            <a:noFill/>
          </a:ln>
          <a:effectLst>
            <a:outerShdw blurRad="142875" dist="9525" dir="2760000" algn="bl" rotWithShape="0">
              <a:srgbClr val="000000">
                <a:alpha val="74000"/>
              </a:srgbClr>
            </a:outerShdw>
          </a:effectLst>
        </p:spPr>
      </p:pic>
      <p:sp>
        <p:nvSpPr>
          <p:cNvPr id="57" name="Shape 57"/>
          <p:cNvSpPr txBox="1"/>
          <p:nvPr/>
        </p:nvSpPr>
        <p:spPr>
          <a:xfrm>
            <a:off x="1936875" y="4255575"/>
            <a:ext cx="26499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" name="Shape 58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Shape 59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subTitle" idx="1"/>
          </p:nvPr>
        </p:nvSpPr>
        <p:spPr>
          <a:xfrm>
            <a:off x="530275" y="2889228"/>
            <a:ext cx="19131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Kevin Parada</a:t>
            </a:r>
            <a:endParaRPr sz="1200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A-Team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1"/>
          </p:nvPr>
        </p:nvSpPr>
        <p:spPr>
          <a:xfrm>
            <a:off x="2519575" y="2889228"/>
            <a:ext cx="19131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Raik Soster</a:t>
            </a:r>
            <a:endParaRPr sz="2000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ubTitle" idx="1"/>
          </p:nvPr>
        </p:nvSpPr>
        <p:spPr>
          <a:xfrm>
            <a:off x="4412000" y="2889225"/>
            <a:ext cx="21255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Yana Moskaleno</a:t>
            </a:r>
            <a:endParaRPr sz="1200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6498175" y="2889227"/>
            <a:ext cx="19131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George Black</a:t>
            </a:r>
            <a:endParaRPr sz="1200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subTitle" idx="1"/>
          </p:nvPr>
        </p:nvSpPr>
        <p:spPr>
          <a:xfrm>
            <a:off x="530275" y="3448100"/>
            <a:ext cx="19131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C9A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CEO</a:t>
            </a:r>
            <a:endParaRPr sz="1200">
              <a:solidFill>
                <a:srgbClr val="6FC9A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Took company 0-100 real quick</a:t>
            </a:r>
            <a:endParaRPr sz="12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1"/>
          </p:nvPr>
        </p:nvSpPr>
        <p:spPr>
          <a:xfrm>
            <a:off x="2519575" y="3448102"/>
            <a:ext cx="19131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C9A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Full Stack Developer</a:t>
            </a:r>
            <a:endParaRPr sz="1200">
              <a:solidFill>
                <a:srgbClr val="6FC9A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Turned vision into code.</a:t>
            </a:r>
            <a:endParaRPr sz="2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4508875" y="3448102"/>
            <a:ext cx="19131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C9A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UI/UX Designer</a:t>
            </a:r>
            <a:endParaRPr sz="1200">
              <a:solidFill>
                <a:srgbClr val="6FC9A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Turned vision into beauty and made the product fun to use.</a:t>
            </a:r>
            <a:endParaRPr sz="2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6498175" y="3448102"/>
            <a:ext cx="19131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C9A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Chief of Training</a:t>
            </a:r>
            <a:endParaRPr sz="1200">
              <a:solidFill>
                <a:srgbClr val="6FC9A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Created a market ready venue training program in 4 weeks</a:t>
            </a:r>
            <a:endParaRPr sz="2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98" name="Shape 198"/>
          <p:cNvCxnSpPr/>
          <p:nvPr/>
        </p:nvCxnSpPr>
        <p:spPr>
          <a:xfrm>
            <a:off x="1287775" y="3402040"/>
            <a:ext cx="398100" cy="0"/>
          </a:xfrm>
          <a:prstGeom prst="straightConnector1">
            <a:avLst/>
          </a:prstGeom>
          <a:noFill/>
          <a:ln w="3810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Shape 199"/>
          <p:cNvCxnSpPr/>
          <p:nvPr/>
        </p:nvCxnSpPr>
        <p:spPr>
          <a:xfrm>
            <a:off x="3277075" y="3402040"/>
            <a:ext cx="398100" cy="0"/>
          </a:xfrm>
          <a:prstGeom prst="straightConnector1">
            <a:avLst/>
          </a:prstGeom>
          <a:noFill/>
          <a:ln w="3810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Shape 200"/>
          <p:cNvCxnSpPr/>
          <p:nvPr/>
        </p:nvCxnSpPr>
        <p:spPr>
          <a:xfrm>
            <a:off x="5266375" y="3402040"/>
            <a:ext cx="398100" cy="0"/>
          </a:xfrm>
          <a:prstGeom prst="straightConnector1">
            <a:avLst/>
          </a:prstGeom>
          <a:noFill/>
          <a:ln w="3810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Shape 201"/>
          <p:cNvCxnSpPr/>
          <p:nvPr/>
        </p:nvCxnSpPr>
        <p:spPr>
          <a:xfrm>
            <a:off x="7255675" y="3402040"/>
            <a:ext cx="398100" cy="0"/>
          </a:xfrm>
          <a:prstGeom prst="straightConnector1">
            <a:avLst/>
          </a:prstGeom>
          <a:noFill/>
          <a:ln w="3810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t="35267" r="35069" b="10408"/>
          <a:stretch/>
        </p:blipFill>
        <p:spPr>
          <a:xfrm>
            <a:off x="929623" y="1624363"/>
            <a:ext cx="1114404" cy="124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l="30403" t="5140" r="15641" b="34665"/>
          <a:stretch/>
        </p:blipFill>
        <p:spPr>
          <a:xfrm>
            <a:off x="2918923" y="1624363"/>
            <a:ext cx="1114404" cy="124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5">
            <a:alphaModFix/>
          </a:blip>
          <a:srcRect l="5181" r="5181"/>
          <a:stretch/>
        </p:blipFill>
        <p:spPr>
          <a:xfrm>
            <a:off x="4908223" y="1624363"/>
            <a:ext cx="1114404" cy="12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6">
            <a:alphaModFix/>
          </a:blip>
          <a:srcRect l="9230" t="6452" r="9230" b="31620"/>
          <a:stretch/>
        </p:blipFill>
        <p:spPr>
          <a:xfrm>
            <a:off x="6897523" y="1624363"/>
            <a:ext cx="1114404" cy="124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Shape 207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Shape 208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488138" y="3006272"/>
            <a:ext cx="2357400" cy="1370100"/>
          </a:xfrm>
          <a:prstGeom prst="rect">
            <a:avLst/>
          </a:prstGeom>
          <a:solidFill>
            <a:srgbClr val="6FC9A7">
              <a:alpha val="2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Revenue Model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subTitle" idx="1"/>
          </p:nvPr>
        </p:nvSpPr>
        <p:spPr>
          <a:xfrm>
            <a:off x="351863" y="1342000"/>
            <a:ext cx="2693700" cy="12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aseline="30000">
                <a:latin typeface="Montserrat SemiBold"/>
                <a:ea typeface="Montserrat SemiBold"/>
                <a:cs typeface="Montserrat SemiBold"/>
                <a:sym typeface="Montserrat SemiBold"/>
              </a:rPr>
              <a:t>$</a:t>
            </a:r>
            <a:r>
              <a:rPr lang="en" sz="8000">
                <a:latin typeface="Montserrat SemiBold"/>
                <a:ea typeface="Montserrat SemiBold"/>
                <a:cs typeface="Montserrat SemiBold"/>
                <a:sym typeface="Montserrat SemiBold"/>
              </a:rPr>
              <a:t>600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ubTitle" idx="1"/>
          </p:nvPr>
        </p:nvSpPr>
        <p:spPr>
          <a:xfrm>
            <a:off x="479488" y="2469675"/>
            <a:ext cx="2411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layfair Display"/>
                <a:ea typeface="Playfair Display"/>
                <a:cs typeface="Playfair Display"/>
                <a:sym typeface="Playfair Display"/>
              </a:rPr>
              <a:t>Management Fee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ubTitle" idx="1"/>
          </p:nvPr>
        </p:nvSpPr>
        <p:spPr>
          <a:xfrm>
            <a:off x="488138" y="3136933"/>
            <a:ext cx="2328300" cy="11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We charge couples</a:t>
            </a:r>
            <a:br>
              <a:rPr lang="en" sz="1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a flat fee of $600.00 for customer support.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8" name="Shape 218"/>
          <p:cNvCxnSpPr/>
          <p:nvPr/>
        </p:nvCxnSpPr>
        <p:spPr>
          <a:xfrm>
            <a:off x="488138" y="3006292"/>
            <a:ext cx="2357400" cy="0"/>
          </a:xfrm>
          <a:prstGeom prst="straightConnector1">
            <a:avLst/>
          </a:prstGeom>
          <a:noFill/>
          <a:ln w="3810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" name="Shape 219"/>
          <p:cNvSpPr txBox="1">
            <a:spLocks noGrp="1"/>
          </p:cNvSpPr>
          <p:nvPr>
            <p:ph type="subTitle" idx="1"/>
          </p:nvPr>
        </p:nvSpPr>
        <p:spPr>
          <a:xfrm>
            <a:off x="2724777" y="1370663"/>
            <a:ext cx="849300" cy="12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6FC9A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+</a:t>
            </a:r>
            <a:endParaRPr sz="7000">
              <a:solidFill>
                <a:srgbClr val="6FC9A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3327863" y="3006272"/>
            <a:ext cx="2357400" cy="1370100"/>
          </a:xfrm>
          <a:prstGeom prst="rect">
            <a:avLst/>
          </a:prstGeom>
          <a:solidFill>
            <a:srgbClr val="6FC9A7">
              <a:alpha val="2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ubTitle" idx="1"/>
          </p:nvPr>
        </p:nvSpPr>
        <p:spPr>
          <a:xfrm>
            <a:off x="3319063" y="1342000"/>
            <a:ext cx="2631300" cy="12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Montserrat SemiBold"/>
                <a:ea typeface="Montserrat SemiBold"/>
                <a:cs typeface="Montserrat SemiBold"/>
                <a:sym typeface="Montserrat SemiBold"/>
              </a:rPr>
              <a:t>30%</a:t>
            </a:r>
            <a:endParaRPr sz="8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3319197" y="2469683"/>
            <a:ext cx="23574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layfair Display"/>
                <a:ea typeface="Playfair Display"/>
                <a:cs typeface="Playfair Display"/>
                <a:sym typeface="Playfair Display"/>
              </a:rPr>
              <a:t>Commision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ubTitle" idx="1"/>
          </p:nvPr>
        </p:nvSpPr>
        <p:spPr>
          <a:xfrm>
            <a:off x="3327863" y="3136925"/>
            <a:ext cx="2357400" cy="11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We charge the Venue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30% commision</a:t>
            </a:r>
            <a:br>
              <a:rPr lang="en" sz="1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on each rental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($5K - $10K)</a:t>
            </a:r>
            <a:br>
              <a:rPr lang="en" sz="1500">
                <a:latin typeface="Montserrat"/>
                <a:ea typeface="Montserrat"/>
                <a:cs typeface="Montserrat"/>
                <a:sym typeface="Montserrat"/>
              </a:rPr>
            </a:b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4" name="Shape 224"/>
          <p:cNvCxnSpPr/>
          <p:nvPr/>
        </p:nvCxnSpPr>
        <p:spPr>
          <a:xfrm>
            <a:off x="3327856" y="3006292"/>
            <a:ext cx="2357400" cy="0"/>
          </a:xfrm>
          <a:prstGeom prst="straightConnector1">
            <a:avLst/>
          </a:prstGeom>
          <a:noFill/>
          <a:ln w="3810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Shape 225"/>
          <p:cNvSpPr/>
          <p:nvPr/>
        </p:nvSpPr>
        <p:spPr>
          <a:xfrm>
            <a:off x="6206563" y="3006272"/>
            <a:ext cx="2357400" cy="1370100"/>
          </a:xfrm>
          <a:prstGeom prst="rect">
            <a:avLst/>
          </a:prstGeom>
          <a:solidFill>
            <a:srgbClr val="6FC9A7">
              <a:alpha val="28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ubTitle" idx="1"/>
          </p:nvPr>
        </p:nvSpPr>
        <p:spPr>
          <a:xfrm>
            <a:off x="5950363" y="1342000"/>
            <a:ext cx="3323100" cy="12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aseline="30000">
                <a:latin typeface="Montserrat SemiBold"/>
                <a:ea typeface="Montserrat SemiBold"/>
                <a:cs typeface="Montserrat SemiBold"/>
                <a:sym typeface="Montserrat SemiBold"/>
              </a:rPr>
              <a:t> $</a:t>
            </a:r>
            <a:r>
              <a:rPr lang="en" sz="8000">
                <a:latin typeface="Montserrat SemiBold"/>
                <a:ea typeface="Montserrat SemiBold"/>
                <a:cs typeface="Montserrat SemiBold"/>
                <a:sym typeface="Montserrat SemiBold"/>
              </a:rPr>
              <a:t>2100</a:t>
            </a:r>
            <a:endParaRPr sz="8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1"/>
          </p:nvPr>
        </p:nvSpPr>
        <p:spPr>
          <a:xfrm>
            <a:off x="6197896" y="2469683"/>
            <a:ext cx="23574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layfair Display"/>
                <a:ea typeface="Playfair Display"/>
                <a:cs typeface="Playfair Display"/>
                <a:sym typeface="Playfair Display"/>
              </a:rPr>
              <a:t>Per Transaction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subTitle" idx="1"/>
          </p:nvPr>
        </p:nvSpPr>
        <p:spPr>
          <a:xfrm>
            <a:off x="6221113" y="3150594"/>
            <a:ext cx="2328300" cy="11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Assume 20 transactions per venue in year 1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9" name="Shape 229"/>
          <p:cNvCxnSpPr/>
          <p:nvPr/>
        </p:nvCxnSpPr>
        <p:spPr>
          <a:xfrm>
            <a:off x="6206555" y="3006292"/>
            <a:ext cx="2357400" cy="0"/>
          </a:xfrm>
          <a:prstGeom prst="straightConnector1">
            <a:avLst/>
          </a:prstGeom>
          <a:noFill/>
          <a:ln w="3810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Shape 230"/>
          <p:cNvSpPr txBox="1">
            <a:spLocks noGrp="1"/>
          </p:cNvSpPr>
          <p:nvPr>
            <p:ph type="subTitle" idx="1"/>
          </p:nvPr>
        </p:nvSpPr>
        <p:spPr>
          <a:xfrm>
            <a:off x="5464061" y="1370663"/>
            <a:ext cx="849300" cy="12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6FC9A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= </a:t>
            </a:r>
            <a:endParaRPr sz="7000">
              <a:solidFill>
                <a:srgbClr val="6FC9A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Shape 232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Shape 233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Shape 238"/>
          <p:cNvGraphicFramePr/>
          <p:nvPr/>
        </p:nvGraphicFramePr>
        <p:xfrm>
          <a:off x="670125" y="12106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{56CAA593-6064-4A6F-A5D3-6B2FFAD57733}</a:tableStyleId>
              </a:tblPr>
              <a:tblGrid>
                <a:gridCol w="130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0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68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Company</a:t>
                      </a:r>
                      <a:endParaRPr sz="1200">
                        <a:solidFill>
                          <a:srgbClr val="FFFFF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Pricing</a:t>
                      </a:r>
                      <a:br>
                        <a:rPr lang="en" sz="120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</a:br>
                      <a:r>
                        <a:rPr lang="en" sz="120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&amp; Available Dates </a:t>
                      </a:r>
                      <a:endParaRPr sz="1200">
                        <a:solidFill>
                          <a:srgbClr val="FFFFF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Venue Planning </a:t>
                      </a:r>
                      <a:endParaRPr sz="1200">
                        <a:solidFill>
                          <a:srgbClr val="FFFFF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Tools</a:t>
                      </a:r>
                      <a:endParaRPr sz="1200">
                        <a:solidFill>
                          <a:srgbClr val="FFFFF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Venue Training &amp;</a:t>
                      </a:r>
                      <a:endParaRPr sz="1200">
                        <a:solidFill>
                          <a:srgbClr val="FFFFF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On Demand Labor</a:t>
                      </a:r>
                      <a:endParaRPr sz="1200">
                        <a:solidFill>
                          <a:srgbClr val="FFFFF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Provide Insurance</a:t>
                      </a:r>
                      <a:endParaRPr sz="1200">
                        <a:solidFill>
                          <a:srgbClr val="FFFFF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for Venues</a:t>
                      </a:r>
                      <a:endParaRPr sz="1200">
                        <a:solidFill>
                          <a:srgbClr val="FFFFF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24/7 </a:t>
                      </a:r>
                      <a:endParaRPr sz="1200">
                        <a:solidFill>
                          <a:srgbClr val="FFFFF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Customer Service</a:t>
                      </a:r>
                      <a:endParaRPr sz="1200">
                        <a:solidFill>
                          <a:srgbClr val="FFFFF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2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Venutopia</a:t>
                      </a:r>
                      <a:endParaRPr sz="12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95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Mayflower Venues</a:t>
                      </a:r>
                      <a:endParaRPr sz="12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7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Wed-Spot</a:t>
                      </a:r>
                      <a:endParaRPr sz="12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9" name="Shape 239"/>
          <p:cNvSpPr txBox="1">
            <a:spLocks noGrp="1"/>
          </p:cNvSpPr>
          <p:nvPr>
            <p:ph type="ctrTitle" idx="4294967295"/>
          </p:nvPr>
        </p:nvSpPr>
        <p:spPr>
          <a:xfrm>
            <a:off x="530275" y="419162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Competitive Analysis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300" y="2333290"/>
            <a:ext cx="562050" cy="5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200" y="2333290"/>
            <a:ext cx="562050" cy="5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100" y="2333290"/>
            <a:ext cx="562050" cy="5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000" y="2333290"/>
            <a:ext cx="562050" cy="5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4900" y="2333290"/>
            <a:ext cx="562050" cy="5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300" y="3125249"/>
            <a:ext cx="562050" cy="5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3300" y="3918324"/>
            <a:ext cx="562050" cy="5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6200" y="3918324"/>
            <a:ext cx="562050" cy="5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9100" y="3918324"/>
            <a:ext cx="562050" cy="5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2000" y="3918324"/>
            <a:ext cx="562050" cy="5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4900" y="3918324"/>
            <a:ext cx="562050" cy="5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6200" y="3125799"/>
            <a:ext cx="562050" cy="5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9100" y="3125799"/>
            <a:ext cx="562050" cy="5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2000" y="3125799"/>
            <a:ext cx="562050" cy="5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4900" y="3125799"/>
            <a:ext cx="562050" cy="5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Shape 256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Shape 257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 rot="10800000" flipH="1">
            <a:off x="637800" y="1489025"/>
            <a:ext cx="7977900" cy="512400"/>
          </a:xfrm>
          <a:prstGeom prst="rect">
            <a:avLst/>
          </a:prstGeom>
          <a:solidFill>
            <a:srgbClr val="6FC9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ubTitle" idx="1"/>
          </p:nvPr>
        </p:nvSpPr>
        <p:spPr>
          <a:xfrm>
            <a:off x="644453" y="1469775"/>
            <a:ext cx="39384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Direct:</a:t>
            </a:r>
            <a:endParaRPr sz="25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ubTitle" idx="1"/>
          </p:nvPr>
        </p:nvSpPr>
        <p:spPr>
          <a:xfrm>
            <a:off x="4572000" y="1469771"/>
            <a:ext cx="40437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Indirect:</a:t>
            </a:r>
            <a:endParaRPr sz="25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736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85" y="2337477"/>
            <a:ext cx="1657259" cy="46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68" y="3140285"/>
            <a:ext cx="1657275" cy="165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962" y="2961341"/>
            <a:ext cx="1472934" cy="53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1965" y="3689373"/>
            <a:ext cx="1304035" cy="57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8346" y="2886631"/>
            <a:ext cx="591253" cy="652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99950" y="2804093"/>
            <a:ext cx="1509305" cy="150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51993" y="2523235"/>
            <a:ext cx="1895823" cy="58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02778" y="3280018"/>
            <a:ext cx="1325280" cy="66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45502" y="2413365"/>
            <a:ext cx="1673268" cy="7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30291" y="2337481"/>
            <a:ext cx="1567368" cy="539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Shape 275"/>
          <p:cNvCxnSpPr/>
          <p:nvPr/>
        </p:nvCxnSpPr>
        <p:spPr>
          <a:xfrm rot="10800000">
            <a:off x="4572000" y="2331821"/>
            <a:ext cx="0" cy="2063100"/>
          </a:xfrm>
          <a:prstGeom prst="straightConnector1">
            <a:avLst/>
          </a:prstGeom>
          <a:noFill/>
          <a:ln w="3810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Shape 276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Competition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77" name="Shape 27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Shape 278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Shape 279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Shape 284"/>
          <p:cNvGraphicFramePr/>
          <p:nvPr/>
        </p:nvGraphicFramePr>
        <p:xfrm>
          <a:off x="728875" y="137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{56CAA593-6064-4A6F-A5D3-6B2FFAD57733}</a:tableStyleId>
              </a:tblPr>
              <a:tblGrid>
                <a:gridCol w="244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Fixed Cost</a:t>
                      </a:r>
                      <a:endParaRPr sz="1200">
                        <a:solidFill>
                          <a:srgbClr val="FFFFF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June  2018</a:t>
                      </a:r>
                      <a:endParaRPr sz="12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August  2019</a:t>
                      </a:r>
                      <a:endParaRPr sz="12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Customer Service Rep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$3,000 monthly single employee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$9,000 monthly 3 employees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Marketing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$2500 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$5,000 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5" name="Shape 285"/>
          <p:cNvGraphicFramePr/>
          <p:nvPr/>
        </p:nvGraphicFramePr>
        <p:xfrm>
          <a:off x="728875" y="314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{56CAA593-6064-4A6F-A5D3-6B2FFAD57733}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Variable Costs</a:t>
                      </a:r>
                      <a:endParaRPr sz="1200">
                        <a:solidFill>
                          <a:srgbClr val="FFFFFF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June 2018</a:t>
                      </a:r>
                      <a:endParaRPr sz="12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August  2019</a:t>
                      </a:r>
                      <a:endParaRPr sz="12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Venue Payments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$15,000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$112,500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Insurance Payments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$1000.00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$10,000</a:t>
                      </a:r>
                      <a:endParaRPr sz="1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C9A7">
                        <a:alpha val="203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" name="Shape 286"/>
          <p:cNvSpPr txBox="1">
            <a:spLocks noGrp="1"/>
          </p:cNvSpPr>
          <p:nvPr>
            <p:ph type="ctrTitle" idx="4294967295"/>
          </p:nvPr>
        </p:nvSpPr>
        <p:spPr>
          <a:xfrm>
            <a:off x="530275" y="423441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Fixed Cost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Shape 288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Shape 289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575" y="732248"/>
            <a:ext cx="896450" cy="89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>
            <a:spLocks noGrp="1"/>
          </p:cNvSpPr>
          <p:nvPr>
            <p:ph type="ctrTitle"/>
          </p:nvPr>
        </p:nvSpPr>
        <p:spPr>
          <a:xfrm>
            <a:off x="1534500" y="1765950"/>
            <a:ext cx="5922600" cy="7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Pie in Sky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ubTitle" idx="1"/>
          </p:nvPr>
        </p:nvSpPr>
        <p:spPr>
          <a:xfrm>
            <a:off x="1534500" y="2517961"/>
            <a:ext cx="5922600" cy="18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Become market</a:t>
            </a:r>
            <a:br>
              <a:rPr lang="en" sz="3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3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leader 1 billion</a:t>
            </a:r>
            <a:br>
              <a:rPr lang="en" sz="3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3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in revenue</a:t>
            </a:r>
            <a:endParaRPr sz="3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7" name="Shape 297"/>
          <p:cNvCxnSpPr/>
          <p:nvPr/>
        </p:nvCxnSpPr>
        <p:spPr>
          <a:xfrm>
            <a:off x="4296750" y="2526915"/>
            <a:ext cx="398100" cy="0"/>
          </a:xfrm>
          <a:prstGeom prst="straightConnector1">
            <a:avLst/>
          </a:prstGeom>
          <a:noFill/>
          <a:ln w="3810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8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Shape 299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Shape 300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Bride &amp; Groom Pains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>
            <a:spLocks noGrp="1"/>
          </p:cNvSpPr>
          <p:nvPr>
            <p:ph type="subTitle" idx="1"/>
          </p:nvPr>
        </p:nvSpPr>
        <p:spPr>
          <a:xfrm>
            <a:off x="530275" y="1283475"/>
            <a:ext cx="5482800" cy="34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Time consuming 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No pricing transparency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No Available dates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No customer service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4">
            <a:alphaModFix/>
          </a:blip>
          <a:srcRect l="15880" r="15873"/>
          <a:stretch/>
        </p:blipFill>
        <p:spPr>
          <a:xfrm>
            <a:off x="5981050" y="1141100"/>
            <a:ext cx="2713306" cy="26505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Shape 309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Shape 310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Solution  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5566725" y="1283475"/>
            <a:ext cx="2939471" cy="30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>
            <a:spLocks noGrp="1"/>
          </p:cNvSpPr>
          <p:nvPr>
            <p:ph type="subTitle" idx="1"/>
          </p:nvPr>
        </p:nvSpPr>
        <p:spPr>
          <a:xfrm>
            <a:off x="530275" y="1283475"/>
            <a:ext cx="4788600" cy="29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Saves Time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Pricing Transparency 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Available Dates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Customer Service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8" name="Shape 3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Shape 319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Shape 320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C9A7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t="9"/>
          <a:stretch/>
        </p:blipFill>
        <p:spPr>
          <a:xfrm>
            <a:off x="7501612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>
            <a:spLocks noGrp="1"/>
          </p:cNvSpPr>
          <p:nvPr>
            <p:ph type="ctrTitle"/>
          </p:nvPr>
        </p:nvSpPr>
        <p:spPr>
          <a:xfrm>
            <a:off x="577925" y="1277325"/>
            <a:ext cx="3617400" cy="12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we</a:t>
            </a:r>
            <a:br>
              <a:rPr lang="en" sz="4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4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offer brides</a:t>
            </a:r>
            <a:endParaRPr sz="40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subTitle" idx="1"/>
          </p:nvPr>
        </p:nvSpPr>
        <p:spPr>
          <a:xfrm>
            <a:off x="247825" y="2431829"/>
            <a:ext cx="4545000" cy="17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help couples find unique venues they can virtually tour and book in</a:t>
            </a:r>
            <a:br>
              <a:rPr lang="en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fraction of the time.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4228" y="546040"/>
            <a:ext cx="644785" cy="64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9225" y="522554"/>
            <a:ext cx="644785" cy="64476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>
            <a:spLocks noGrp="1"/>
          </p:cNvSpPr>
          <p:nvPr>
            <p:ph type="ctrTitle"/>
          </p:nvPr>
        </p:nvSpPr>
        <p:spPr>
          <a:xfrm>
            <a:off x="4792925" y="1277325"/>
            <a:ext cx="3617400" cy="12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we offer</a:t>
            </a:r>
            <a:br>
              <a:rPr lang="en" sz="4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" sz="4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venue owners</a:t>
            </a:r>
            <a:endParaRPr sz="40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subTitle" idx="1"/>
          </p:nvPr>
        </p:nvSpPr>
        <p:spPr>
          <a:xfrm>
            <a:off x="4775675" y="2434598"/>
            <a:ext cx="3651900" cy="17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offer a secondary income stream by renting</a:t>
            </a:r>
            <a:br>
              <a:rPr lang="en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your venue.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32" name="Shape 332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Shape 333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subTitle" idx="1"/>
          </p:nvPr>
        </p:nvSpPr>
        <p:spPr>
          <a:xfrm>
            <a:off x="530275" y="1283475"/>
            <a:ext cx="4374000" cy="26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Customer Support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Field Q&amp;A 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Training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 l="797" r="806"/>
          <a:stretch/>
        </p:blipFill>
        <p:spPr>
          <a:xfrm>
            <a:off x="5896825" y="1165526"/>
            <a:ext cx="2591475" cy="34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We Keep Venues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Shape 342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3" name="Shape 343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 rot="10800000" flipH="1">
            <a:off x="3568275" y="2650875"/>
            <a:ext cx="1684800" cy="988800"/>
          </a:xfrm>
          <a:prstGeom prst="rect">
            <a:avLst/>
          </a:prstGeom>
          <a:solidFill>
            <a:srgbClr val="6FC9A7">
              <a:alpha val="2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rot="10800000" flipH="1">
            <a:off x="6592495" y="3287581"/>
            <a:ext cx="1684800" cy="359700"/>
          </a:xfrm>
          <a:prstGeom prst="rect">
            <a:avLst/>
          </a:prstGeom>
          <a:solidFill>
            <a:srgbClr val="6FC9A7">
              <a:alpha val="2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rot="10800000" flipH="1">
            <a:off x="893300" y="1271775"/>
            <a:ext cx="1684800" cy="2367900"/>
          </a:xfrm>
          <a:prstGeom prst="rect">
            <a:avLst/>
          </a:prstGeom>
          <a:solidFill>
            <a:srgbClr val="6FC9A7">
              <a:alpha val="2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594925" y="1973113"/>
            <a:ext cx="1994400" cy="12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aseline="30000">
                <a:latin typeface="Montserrat SemiBold"/>
                <a:ea typeface="Montserrat SemiBold"/>
                <a:cs typeface="Montserrat SemiBold"/>
                <a:sym typeface="Montserrat SemiBold"/>
              </a:rPr>
              <a:t>$</a:t>
            </a:r>
            <a:r>
              <a:rPr lang="en" sz="8000">
                <a:latin typeface="Montserrat SemiBold"/>
                <a:ea typeface="Montserrat SemiBold"/>
                <a:cs typeface="Montserrat SemiBold"/>
                <a:sym typeface="Montserrat SemiBold"/>
              </a:rPr>
              <a:t>16</a:t>
            </a:r>
            <a:endParaRPr sz="8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893300" y="3100788"/>
            <a:ext cx="17724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Playfair Display"/>
                <a:ea typeface="Playfair Display"/>
                <a:cs typeface="Playfair Display"/>
                <a:sym typeface="Playfair Display"/>
              </a:rPr>
              <a:t>Billion</a:t>
            </a:r>
            <a:endParaRPr sz="2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73425" y="3763500"/>
            <a:ext cx="2366400" cy="7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Total Available U.S Market</a:t>
            </a:r>
            <a:endParaRPr sz="22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0" name="Shape 70"/>
          <p:cNvCxnSpPr/>
          <p:nvPr/>
        </p:nvCxnSpPr>
        <p:spPr>
          <a:xfrm>
            <a:off x="643200" y="3654350"/>
            <a:ext cx="7857600" cy="0"/>
          </a:xfrm>
          <a:prstGeom prst="straightConnector1">
            <a:avLst/>
          </a:prstGeom>
          <a:noFill/>
          <a:ln w="3810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3269894" y="1973113"/>
            <a:ext cx="1994400" cy="12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aseline="30000">
                <a:latin typeface="Montserrat SemiBold"/>
                <a:ea typeface="Montserrat SemiBold"/>
                <a:cs typeface="Montserrat SemiBold"/>
                <a:sym typeface="Montserrat SemiBold"/>
              </a:rPr>
              <a:t>$</a:t>
            </a:r>
            <a:r>
              <a:rPr lang="en" sz="8000">
                <a:latin typeface="Montserrat SemiBold"/>
                <a:ea typeface="Montserrat SemiBold"/>
                <a:cs typeface="Montserrat SemiBold"/>
                <a:sym typeface="Montserrat SemiBold"/>
              </a:rPr>
              <a:t>6</a:t>
            </a:r>
            <a:endParaRPr sz="8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3568269" y="3100788"/>
            <a:ext cx="17724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Playfair Display"/>
                <a:ea typeface="Playfair Display"/>
                <a:cs typeface="Playfair Display"/>
                <a:sym typeface="Playfair Display"/>
              </a:rPr>
              <a:t>Billion</a:t>
            </a:r>
            <a:endParaRPr sz="2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3360475" y="3763500"/>
            <a:ext cx="2305800" cy="7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Unique Venue U.S. Market</a:t>
            </a:r>
            <a:endParaRPr sz="22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038025" y="1973125"/>
            <a:ext cx="2495100" cy="12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aseline="30000">
                <a:latin typeface="Montserrat SemiBold"/>
                <a:ea typeface="Montserrat SemiBold"/>
                <a:cs typeface="Montserrat SemiBold"/>
                <a:sym typeface="Montserrat SemiBold"/>
              </a:rPr>
              <a:t>$</a:t>
            </a:r>
            <a:r>
              <a:rPr lang="en" sz="8000">
                <a:latin typeface="Montserrat SemiBold"/>
                <a:ea typeface="Montserrat SemiBold"/>
                <a:cs typeface="Montserrat SemiBold"/>
                <a:sym typeface="Montserrat SemiBold"/>
              </a:rPr>
              <a:t>234</a:t>
            </a:r>
            <a:endParaRPr sz="8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6592483" y="3100788"/>
            <a:ext cx="17724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Playfair Display"/>
                <a:ea typeface="Playfair Display"/>
                <a:cs typeface="Playfair Display"/>
                <a:sym typeface="Playfair Display"/>
              </a:rPr>
              <a:t>Million</a:t>
            </a:r>
            <a:endParaRPr sz="2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6295475" y="3620700"/>
            <a:ext cx="23664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Current Venutopia Market Share</a:t>
            </a:r>
            <a:endParaRPr sz="22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664700" y="4770477"/>
            <a:ext cx="7868400" cy="2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Montserrat SemiBold"/>
                <a:ea typeface="Montserrat SemiBold"/>
                <a:cs typeface="Montserrat SemiBold"/>
                <a:sym typeface="Montserrat SemiBold"/>
              </a:rPr>
              <a:t>Source: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 XO Bridal Study &amp; theweddingreport.com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U.S. Wedding Venue Market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Shape 80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81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subTitle" idx="1"/>
          </p:nvPr>
        </p:nvSpPr>
        <p:spPr>
          <a:xfrm>
            <a:off x="530275" y="1283475"/>
            <a:ext cx="3983100" cy="22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Wedding Shows 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Digital Marketing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Referrals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6713" y="1178369"/>
            <a:ext cx="2571575" cy="340540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We Get Couples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1" name="Shape 3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Shape 352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" name="Shape 353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ctrTitle"/>
          </p:nvPr>
        </p:nvSpPr>
        <p:spPr>
          <a:xfrm>
            <a:off x="530275" y="583925"/>
            <a:ext cx="41196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Grow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subTitle" idx="1"/>
          </p:nvPr>
        </p:nvSpPr>
        <p:spPr>
          <a:xfrm>
            <a:off x="530275" y="1283475"/>
            <a:ext cx="3929100" cy="27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Experiences 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Honeymoons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Sales Reps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7100" y="1155381"/>
            <a:ext cx="3929102" cy="323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Shape 362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Shape 363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C9A7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ctrTitle"/>
          </p:nvPr>
        </p:nvSpPr>
        <p:spPr>
          <a:xfrm>
            <a:off x="530275" y="345050"/>
            <a:ext cx="82257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Money</a:t>
            </a:r>
            <a:endParaRPr sz="40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subTitle" idx="1"/>
          </p:nvPr>
        </p:nvSpPr>
        <p:spPr>
          <a:xfrm>
            <a:off x="530275" y="1055075"/>
            <a:ext cx="7659000" cy="3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Char char="●"/>
            </a:pPr>
            <a:r>
              <a:rPr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Customer acquisition Cost  - $200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Char char="●"/>
            </a:pPr>
            <a:r>
              <a:rPr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Venue Acquisition cost - $500 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Char char="●"/>
            </a:pPr>
            <a:r>
              <a:rPr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Cash On Hand $80,000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Char char="●"/>
            </a:pPr>
            <a:r>
              <a:rPr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Burn Rate $6,500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Char char="●"/>
            </a:pPr>
            <a:r>
              <a:rPr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Runway 12 months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 t="9"/>
          <a:stretch/>
        </p:blipFill>
        <p:spPr>
          <a:xfrm>
            <a:off x="7501612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Shape 371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Shape 372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C9A7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ctrTitle"/>
          </p:nvPr>
        </p:nvSpPr>
        <p:spPr>
          <a:xfrm>
            <a:off x="530275" y="345050"/>
            <a:ext cx="82257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Appendix</a:t>
            </a:r>
            <a:endParaRPr sz="40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subTitle" idx="1"/>
          </p:nvPr>
        </p:nvSpPr>
        <p:spPr>
          <a:xfrm>
            <a:off x="530275" y="1055075"/>
            <a:ext cx="7659000" cy="3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9" name="Shape 379"/>
          <p:cNvPicPr preferRelativeResize="0"/>
          <p:nvPr/>
        </p:nvPicPr>
        <p:blipFill rotWithShape="1">
          <a:blip r:embed="rId3">
            <a:alphaModFix/>
          </a:blip>
          <a:srcRect t="9"/>
          <a:stretch/>
        </p:blipFill>
        <p:spPr>
          <a:xfrm>
            <a:off x="7501612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0" name="Shape 380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Shape 381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2" name="Shape 382"/>
          <p:cNvSpPr txBox="1"/>
          <p:nvPr/>
        </p:nvSpPr>
        <p:spPr>
          <a:xfrm>
            <a:off x="435500" y="600275"/>
            <a:ext cx="7868400" cy="1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Shape 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900" y="1499250"/>
            <a:ext cx="4723828" cy="2852726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Product Status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subTitle" idx="1"/>
          </p:nvPr>
        </p:nvSpPr>
        <p:spPr>
          <a:xfrm>
            <a:off x="530275" y="1633075"/>
            <a:ext cx="3983100" cy="22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Functioning prototype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Beta launch June 20th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0" name="Shape 3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Shape 391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Shape 392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Who We Need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 l="20589" r="20583"/>
          <a:stretch/>
        </p:blipFill>
        <p:spPr>
          <a:xfrm>
            <a:off x="5571296" y="1027900"/>
            <a:ext cx="2934909" cy="33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>
            <a:spLocks noGrp="1"/>
          </p:cNvSpPr>
          <p:nvPr>
            <p:ph type="subTitle" idx="1"/>
          </p:nvPr>
        </p:nvSpPr>
        <p:spPr>
          <a:xfrm>
            <a:off x="530275" y="1283475"/>
            <a:ext cx="4911300" cy="24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3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We are immediately looking for a Chief Operating Officer</a:t>
            </a:r>
            <a:endParaRPr sz="3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  Text- 860-500-0963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0" name="Shape 4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Shape 401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Shape 402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Shape 407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-20402" y="0"/>
            <a:ext cx="918480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>
            <a:spLocks noGrp="1"/>
          </p:cNvSpPr>
          <p:nvPr>
            <p:ph type="subTitle" idx="1"/>
          </p:nvPr>
        </p:nvSpPr>
        <p:spPr>
          <a:xfrm>
            <a:off x="1046400" y="3155150"/>
            <a:ext cx="7051200" cy="1409700"/>
          </a:xfrm>
          <a:prstGeom prst="rect">
            <a:avLst/>
          </a:prstGeom>
          <a:effectLst>
            <a:outerShdw blurRad="142875" dist="9525" dir="2760000" algn="bl" rotWithShape="0">
              <a:srgbClr val="000000">
                <a:alpha val="7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rgbClr val="FBFBF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platform that helps people to</a:t>
            </a:r>
            <a:br>
              <a:rPr lang="en" sz="2700">
                <a:solidFill>
                  <a:srgbClr val="FBFBF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2700">
                <a:solidFill>
                  <a:srgbClr val="FBFBF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list, find, and rent unique event</a:t>
            </a:r>
            <a:br>
              <a:rPr lang="en" sz="2700">
                <a:solidFill>
                  <a:srgbClr val="FBFBF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2700">
                <a:solidFill>
                  <a:srgbClr val="FBFBF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and wedding locations.</a:t>
            </a:r>
            <a:endParaRPr sz="27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09" name="Shape 4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999" y="1508735"/>
            <a:ext cx="6346001" cy="518700"/>
          </a:xfrm>
          <a:prstGeom prst="rect">
            <a:avLst/>
          </a:prstGeom>
          <a:noFill/>
          <a:ln>
            <a:noFill/>
          </a:ln>
          <a:effectLst>
            <a:outerShdw blurRad="142875" dist="9525" dir="2760000" algn="bl" rotWithShape="0">
              <a:srgbClr val="000000">
                <a:alpha val="74000"/>
              </a:srgbClr>
            </a:outerShdw>
          </a:effectLst>
        </p:spPr>
      </p:pic>
      <p:sp>
        <p:nvSpPr>
          <p:cNvPr id="410" name="Shape 410"/>
          <p:cNvSpPr txBox="1"/>
          <p:nvPr/>
        </p:nvSpPr>
        <p:spPr>
          <a:xfrm>
            <a:off x="1936875" y="4255575"/>
            <a:ext cx="26499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1" name="Shape 411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Shape 412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Our Venue Customer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subTitle" idx="1"/>
          </p:nvPr>
        </p:nvSpPr>
        <p:spPr>
          <a:xfrm>
            <a:off x="530275" y="1283475"/>
            <a:ext cx="4911300" cy="32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3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Millennial </a:t>
            </a:r>
            <a:endParaRPr sz="3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3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Adventurous</a:t>
            </a:r>
            <a:endParaRPr sz="3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3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Non Traditional</a:t>
            </a:r>
            <a:endParaRPr sz="3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9" name="Shape 419"/>
          <p:cNvPicPr preferRelativeResize="0"/>
          <p:nvPr/>
        </p:nvPicPr>
        <p:blipFill rotWithShape="1">
          <a:blip r:embed="rId3">
            <a:alphaModFix/>
          </a:blip>
          <a:srcRect l="16344" r="16337"/>
          <a:stretch/>
        </p:blipFill>
        <p:spPr>
          <a:xfrm>
            <a:off x="5571300" y="1106012"/>
            <a:ext cx="2934900" cy="332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1" name="Shape 421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Shape 422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Our  Venue Customer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subTitle" idx="1"/>
          </p:nvPr>
        </p:nvSpPr>
        <p:spPr>
          <a:xfrm>
            <a:off x="530275" y="1283475"/>
            <a:ext cx="4911300" cy="32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Expensive Maintenance</a:t>
            </a:r>
            <a:endParaRPr sz="3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Age 45-65</a:t>
            </a:r>
            <a:br>
              <a:rPr lang="en" sz="3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3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High Property Taxes</a:t>
            </a:r>
            <a:endParaRPr sz="3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9" name="Shape 429"/>
          <p:cNvPicPr preferRelativeResize="0"/>
          <p:nvPr/>
        </p:nvPicPr>
        <p:blipFill rotWithShape="1">
          <a:blip r:embed="rId3">
            <a:alphaModFix/>
          </a:blip>
          <a:srcRect l="19242" r="19242"/>
          <a:stretch/>
        </p:blipFill>
        <p:spPr>
          <a:xfrm>
            <a:off x="5157875" y="1106000"/>
            <a:ext cx="3348325" cy="33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Shape 431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2" name="Shape 432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Shape 437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-20402" y="0"/>
            <a:ext cx="918480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/>
          <p:nvPr/>
        </p:nvSpPr>
        <p:spPr>
          <a:xfrm>
            <a:off x="0" y="1792225"/>
            <a:ext cx="9144000" cy="1559100"/>
          </a:xfrm>
          <a:prstGeom prst="rect">
            <a:avLst/>
          </a:prstGeom>
          <a:solidFill>
            <a:srgbClr val="6FC9A7">
              <a:alpha val="8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subTitle" idx="1"/>
          </p:nvPr>
        </p:nvSpPr>
        <p:spPr>
          <a:xfrm>
            <a:off x="522750" y="2255925"/>
            <a:ext cx="8098500" cy="10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BFBFB"/>
                </a:solidFill>
                <a:latin typeface="Montserrat"/>
                <a:ea typeface="Montserrat"/>
                <a:cs typeface="Montserrat"/>
                <a:sym typeface="Montserrat"/>
              </a:rPr>
              <a:t>A platform that allows people to list, find,</a:t>
            </a:r>
            <a:br>
              <a:rPr lang="en" sz="2500">
                <a:solidFill>
                  <a:srgbClr val="FBFBFB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>
                <a:solidFill>
                  <a:srgbClr val="FBFBFB"/>
                </a:solidFill>
                <a:latin typeface="Montserrat"/>
                <a:ea typeface="Montserrat"/>
                <a:cs typeface="Montserrat"/>
                <a:sym typeface="Montserrat"/>
              </a:rPr>
              <a:t>and rent unique event and wedding locations.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0" y="1719025"/>
            <a:ext cx="9144000" cy="73200"/>
          </a:xfrm>
          <a:prstGeom prst="rect">
            <a:avLst/>
          </a:prstGeom>
          <a:solidFill>
            <a:srgbClr val="6FC9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0" y="3351275"/>
            <a:ext cx="9144000" cy="73200"/>
          </a:xfrm>
          <a:prstGeom prst="rect">
            <a:avLst/>
          </a:prstGeom>
          <a:solidFill>
            <a:srgbClr val="6FC9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2" name="Shape 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7925" y="1949550"/>
            <a:ext cx="3748149" cy="306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Shape 443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4" name="Shape 444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C9A7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607275" y="3261650"/>
            <a:ext cx="1751400" cy="763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" name="Shape 87"/>
          <p:cNvCxnSpPr/>
          <p:nvPr/>
        </p:nvCxnSpPr>
        <p:spPr>
          <a:xfrm>
            <a:off x="672650" y="2536955"/>
            <a:ext cx="78453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Financial Projections</a:t>
            </a:r>
            <a:endParaRPr sz="4000"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3393904" y="2386755"/>
            <a:ext cx="300300" cy="300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1332825" y="2386755"/>
            <a:ext cx="300300" cy="300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400361" y="2454287"/>
            <a:ext cx="165300" cy="165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3461493" y="2454287"/>
            <a:ext cx="165300" cy="165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607275" y="2711750"/>
            <a:ext cx="175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2019</a:t>
            </a:r>
            <a:endParaRPr sz="25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506650" y="1583600"/>
            <a:ext cx="1952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aseline="30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$</a:t>
            </a:r>
            <a:r>
              <a:rPr lang="en" sz="25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1,890,000</a:t>
            </a:r>
            <a:endParaRPr sz="25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2473500" y="1583550"/>
            <a:ext cx="21456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aseline="30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$</a:t>
            </a:r>
            <a:r>
              <a:rPr lang="en" sz="25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8,400,000</a:t>
            </a:r>
            <a:endParaRPr sz="25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4562075" y="1583550"/>
            <a:ext cx="21456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aseline="30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$</a:t>
            </a:r>
            <a:r>
              <a:rPr lang="en" sz="25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33,600,000</a:t>
            </a:r>
            <a:endParaRPr sz="25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607275" y="3258450"/>
            <a:ext cx="17514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45 venues</a:t>
            </a: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20 bookings/year/venue</a:t>
            </a: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900 bookings</a:t>
            </a: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2668350" y="2711750"/>
            <a:ext cx="175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2020</a:t>
            </a:r>
            <a:endParaRPr sz="25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2668346" y="3261650"/>
            <a:ext cx="1751400" cy="763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2668346" y="3258450"/>
            <a:ext cx="17514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100 venues</a:t>
            </a: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40 bookings/year/venue</a:t>
            </a: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4000 bookings</a:t>
            </a:r>
            <a:endParaRPr sz="24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4720626" y="2711750"/>
            <a:ext cx="175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2021</a:t>
            </a:r>
            <a:endParaRPr sz="25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4720629" y="3261650"/>
            <a:ext cx="1751400" cy="763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4720625" y="3258450"/>
            <a:ext cx="18003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200 venues</a:t>
            </a: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80 bookings/year/venue</a:t>
            </a: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16,000 bookings</a:t>
            </a:r>
            <a:endParaRPr sz="24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6781698" y="2711750"/>
            <a:ext cx="175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2023</a:t>
            </a:r>
            <a:endParaRPr sz="25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6781700" y="3261650"/>
            <a:ext cx="1751400" cy="763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6781700" y="3258450"/>
            <a:ext cx="18819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500 venues</a:t>
            </a: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140 bookings/year/venue</a:t>
            </a: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70,000 bookings</a:t>
            </a:r>
            <a:endParaRPr sz="10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5446179" y="2386755"/>
            <a:ext cx="300300" cy="300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513768" y="2454287"/>
            <a:ext cx="165300" cy="165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498454" y="2386755"/>
            <a:ext cx="300300" cy="300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7566043" y="2454287"/>
            <a:ext cx="165300" cy="165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6672250" y="1583600"/>
            <a:ext cx="23451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aseline="30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$</a:t>
            </a:r>
            <a:r>
              <a:rPr lang="en" sz="25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147,000,000</a:t>
            </a:r>
            <a:endParaRPr sz="25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t="9"/>
          <a:stretch/>
        </p:blipFill>
        <p:spPr>
          <a:xfrm>
            <a:off x="7501612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Shape 113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Shape 114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C9A7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subTitle" idx="1"/>
          </p:nvPr>
        </p:nvSpPr>
        <p:spPr>
          <a:xfrm>
            <a:off x="510675" y="1278750"/>
            <a:ext cx="2461200" cy="32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Working</a:t>
            </a:r>
            <a:b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Farm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Forrest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Orchard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Gardens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Airport</a:t>
            </a:r>
            <a:b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Hangar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0" name="Shape 450"/>
          <p:cNvSpPr txBox="1">
            <a:spLocks noGrp="1"/>
          </p:cNvSpPr>
          <p:nvPr>
            <p:ph type="subTitle" idx="1"/>
          </p:nvPr>
        </p:nvSpPr>
        <p:spPr>
          <a:xfrm>
            <a:off x="2514675" y="1278750"/>
            <a:ext cx="2461200" cy="32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Library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Beach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Boat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College/</a:t>
            </a:r>
            <a:b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School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Summer</a:t>
            </a:r>
            <a:b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Camp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1" name="Shape 451"/>
          <p:cNvSpPr txBox="1">
            <a:spLocks noGrp="1"/>
          </p:cNvSpPr>
          <p:nvPr>
            <p:ph type="subTitle" idx="1"/>
          </p:nvPr>
        </p:nvSpPr>
        <p:spPr>
          <a:xfrm>
            <a:off x="4518675" y="1278750"/>
            <a:ext cx="2461200" cy="32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Vineyard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Ruins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Island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Hacienda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Brewery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Library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Types of Venues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53" name="Shape 453"/>
          <p:cNvSpPr txBox="1">
            <a:spLocks noGrp="1"/>
          </p:cNvSpPr>
          <p:nvPr>
            <p:ph type="subTitle" idx="1"/>
          </p:nvPr>
        </p:nvSpPr>
        <p:spPr>
          <a:xfrm>
            <a:off x="6522675" y="1278750"/>
            <a:ext cx="2461200" cy="32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Historic</a:t>
            </a:r>
            <a:b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Building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Theatre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Flower</a:t>
            </a:r>
            <a:b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Garden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Industrial</a:t>
            </a:r>
            <a:b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Building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4" name="Shape 454"/>
          <p:cNvPicPr preferRelativeResize="0"/>
          <p:nvPr/>
        </p:nvPicPr>
        <p:blipFill rotWithShape="1">
          <a:blip r:embed="rId3">
            <a:alphaModFix/>
          </a:blip>
          <a:srcRect t="9"/>
          <a:stretch/>
        </p:blipFill>
        <p:spPr>
          <a:xfrm>
            <a:off x="7501612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Shape 455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Shape 456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383300" y="2820275"/>
            <a:ext cx="2274900" cy="16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We attract</a:t>
            </a:r>
            <a:endParaRPr sz="25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&amp; onboard couples</a:t>
            </a:r>
            <a:endParaRPr sz="25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it works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2608296" y="2820275"/>
            <a:ext cx="1998600" cy="16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Coordinate vendors for events</a:t>
            </a:r>
            <a:endParaRPr sz="25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4565325" y="2820275"/>
            <a:ext cx="1998600" cy="16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Collect Money</a:t>
            </a:r>
            <a:endParaRPr sz="25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6446200" y="2807200"/>
            <a:ext cx="20997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Owners keep 70% of</a:t>
            </a:r>
            <a:br>
              <a:rPr lang="en" sz="25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booking fee</a:t>
            </a:r>
            <a:endParaRPr sz="25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5426" y="1437383"/>
            <a:ext cx="1200622" cy="120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7285" y="1437375"/>
            <a:ext cx="1200623" cy="120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0440" y="1437383"/>
            <a:ext cx="1200623" cy="120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5741" y="1430846"/>
            <a:ext cx="1200623" cy="120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Shape 129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Shape 130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Rural Competitive Advantage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530275" y="1277700"/>
            <a:ext cx="8351700" cy="3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Access to people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People truly want you to succeed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Close Proximity to cities without the overhead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Living wage is far less, and lifestyle is awesome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Shape 138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Shape 139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Competitive Advantage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530275" y="1277700"/>
            <a:ext cx="8351700" cy="29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24/7 customer service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We build and market communities not just venues.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Established Relationships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On demand labor (independent contractors)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Shape 147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Shape 148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Can We Do Better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ubTitle" idx="1"/>
          </p:nvPr>
        </p:nvSpPr>
        <p:spPr>
          <a:xfrm>
            <a:off x="530275" y="1277700"/>
            <a:ext cx="8351700" cy="3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Establish a mentorship program in towns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Access to capital and fundraising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Networking Opportunities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Make people jealous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Create Entrepreneurial Hubs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Work with local colleges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Shape 156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Shape 157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Resources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ubTitle" idx="1"/>
          </p:nvPr>
        </p:nvSpPr>
        <p:spPr>
          <a:xfrm>
            <a:off x="530275" y="1277700"/>
            <a:ext cx="8351700" cy="3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C9A7"/>
              </a:buClr>
              <a:buSzPts val="2700"/>
              <a:buFont typeface="Montserrat"/>
              <a:buChar char="●"/>
            </a:pPr>
            <a:r>
              <a:rPr lang="en" sz="2700">
                <a:solidFill>
                  <a:srgbClr val="6FC9A7"/>
                </a:solidFill>
                <a:latin typeface="Montserrat"/>
                <a:ea typeface="Montserrat"/>
                <a:cs typeface="Montserrat"/>
                <a:sym typeface="Montserrat"/>
              </a:rPr>
              <a:t>https://ruralimpacthub.com/</a:t>
            </a: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700">
              <a:solidFill>
                <a:srgbClr val="6FC9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Shape 165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Shape 166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ctrTitle"/>
          </p:nvPr>
        </p:nvSpPr>
        <p:spPr>
          <a:xfrm>
            <a:off x="530275" y="583916"/>
            <a:ext cx="8225700" cy="6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FC9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We Get &amp; Grow Venues</a:t>
            </a:r>
            <a:endParaRPr sz="4000" b="1">
              <a:solidFill>
                <a:srgbClr val="6FC9A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484" y="3255475"/>
            <a:ext cx="826426" cy="71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6199" y="3546550"/>
            <a:ext cx="877171" cy="87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5863" y="2642184"/>
            <a:ext cx="1642931" cy="6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0382" y="3508012"/>
            <a:ext cx="1872886" cy="77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0662" y="1637842"/>
            <a:ext cx="1298310" cy="6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0915" y="1516674"/>
            <a:ext cx="1011003" cy="71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6569" y="1853580"/>
            <a:ext cx="1505631" cy="72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55322" y="3571919"/>
            <a:ext cx="826429" cy="82642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/>
          <p:nvPr/>
        </p:nvSpPr>
        <p:spPr>
          <a:xfrm>
            <a:off x="2858169" y="2534261"/>
            <a:ext cx="3393600" cy="673500"/>
          </a:xfrm>
          <a:prstGeom prst="rect">
            <a:avLst/>
          </a:prstGeom>
          <a:solidFill>
            <a:srgbClr val="6FC9A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11">
            <a:alphaModFix/>
          </a:blip>
          <a:srcRect t="9"/>
          <a:stretch/>
        </p:blipFill>
        <p:spPr>
          <a:xfrm>
            <a:off x="3049994" y="2748329"/>
            <a:ext cx="3000375" cy="24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00259" y="219506"/>
            <a:ext cx="988051" cy="8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Shape 183"/>
          <p:cNvCxnSpPr/>
          <p:nvPr/>
        </p:nvCxnSpPr>
        <p:spPr>
          <a:xfrm>
            <a:off x="637800" y="4762493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Shape 184"/>
          <p:cNvCxnSpPr/>
          <p:nvPr/>
        </p:nvCxnSpPr>
        <p:spPr>
          <a:xfrm>
            <a:off x="637800" y="381005"/>
            <a:ext cx="7868400" cy="0"/>
          </a:xfrm>
          <a:prstGeom prst="straightConnector1">
            <a:avLst/>
          </a:prstGeom>
          <a:noFill/>
          <a:ln w="19050" cap="flat" cmpd="sng">
            <a:solidFill>
              <a:srgbClr val="6FC9A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Macintosh PowerPoint</Application>
  <PresentationFormat>On-screen Show (16:9)</PresentationFormat>
  <Paragraphs>221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Montserrat SemiBold</vt:lpstr>
      <vt:lpstr>Playfair Display</vt:lpstr>
      <vt:lpstr>Arial</vt:lpstr>
      <vt:lpstr>Montserrat Medium</vt:lpstr>
      <vt:lpstr>Montserrat</vt:lpstr>
      <vt:lpstr>Simple Light</vt:lpstr>
      <vt:lpstr>PowerPoint Presentation</vt:lpstr>
      <vt:lpstr>U.S. Wedding Venue Market</vt:lpstr>
      <vt:lpstr>Financial Projections</vt:lpstr>
      <vt:lpstr>How it works</vt:lpstr>
      <vt:lpstr>Rural Competitive Advantage</vt:lpstr>
      <vt:lpstr>Competitive Advantage</vt:lpstr>
      <vt:lpstr>What Can We Do Better</vt:lpstr>
      <vt:lpstr>Resources</vt:lpstr>
      <vt:lpstr>How We Get &amp; Grow Venues</vt:lpstr>
      <vt:lpstr>A-Team</vt:lpstr>
      <vt:lpstr>Revenue Model</vt:lpstr>
      <vt:lpstr>Competitive Analysis</vt:lpstr>
      <vt:lpstr>Competition</vt:lpstr>
      <vt:lpstr>Fixed Cost</vt:lpstr>
      <vt:lpstr>Pie in Sky</vt:lpstr>
      <vt:lpstr>Bride &amp; Groom Pains</vt:lpstr>
      <vt:lpstr>Solution  </vt:lpstr>
      <vt:lpstr>What we offer brides</vt:lpstr>
      <vt:lpstr>How We Keep Venues</vt:lpstr>
      <vt:lpstr>How We Get Couples</vt:lpstr>
      <vt:lpstr>Grow</vt:lpstr>
      <vt:lpstr>Money</vt:lpstr>
      <vt:lpstr>Appendix</vt:lpstr>
      <vt:lpstr>Product Status</vt:lpstr>
      <vt:lpstr>Who We Need</vt:lpstr>
      <vt:lpstr>PowerPoint Presentation</vt:lpstr>
      <vt:lpstr>Our Venue Customer</vt:lpstr>
      <vt:lpstr>Our  Venue Customer</vt:lpstr>
      <vt:lpstr>PowerPoint Presentation</vt:lpstr>
      <vt:lpstr>Types of Venues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Kevin Gannon Parada</cp:lastModifiedBy>
  <cp:revision>1</cp:revision>
  <dcterms:modified xsi:type="dcterms:W3CDTF">2018-05-30T05:32:51Z</dcterms:modified>
</cp:coreProperties>
</file>