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70" r:id="rId5"/>
    <p:sldId id="259" r:id="rId6"/>
    <p:sldId id="268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8F0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555"/>
  </p:normalViewPr>
  <p:slideViewPr>
    <p:cSldViewPr snapToGrid="0" snapToObjects="1">
      <p:cViewPr>
        <p:scale>
          <a:sx n="50" d="100"/>
          <a:sy n="50" d="100"/>
        </p:scale>
        <p:origin x="5304" y="2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-5400000" spcFirstLastPara="1" vertOverflow="ellipsis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800" b="1" i="0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Poverty Rate </a:t>
            </a:r>
          </a:p>
          <a:p>
            <a:pPr>
              <a:defRPr/>
            </a:pPr>
            <a:r>
              <a:rPr lang="en-US" sz="1800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EACH POPULATION GROUP</a:t>
            </a:r>
            <a:endParaRPr lang="en-US" sz="2000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c:rich>
      </c:tx>
      <c:layout>
        <c:manualLayout>
          <c:xMode val="edge"/>
          <c:yMode val="edge"/>
          <c:x val="9.2625342788172402E-2"/>
          <c:y val="0.24993767476584264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33084733949914"/>
          <c:y val="0.14667105762159754"/>
          <c:w val="0.76120332901118415"/>
          <c:h val="0.74856175115653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Vermont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All People</c:v>
                </c:pt>
                <c:pt idx="1">
                  <c:v>Children Under 5</c:v>
                </c:pt>
                <c:pt idx="2">
                  <c:v>Children 5 - 17</c:v>
                </c:pt>
                <c:pt idx="3">
                  <c:v>18 - 64</c:v>
                </c:pt>
                <c:pt idx="4">
                  <c:v>65+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0.11600000000000001</c:v>
                </c:pt>
                <c:pt idx="1">
                  <c:v>0.17199999999999999</c:v>
                </c:pt>
                <c:pt idx="2">
                  <c:v>0.14399999999999999</c:v>
                </c:pt>
                <c:pt idx="3">
                  <c:v>0.11600000000000001</c:v>
                </c:pt>
                <c:pt idx="4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4-3249-B75F-AF9D0AB926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Bennington County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All People</c:v>
                </c:pt>
                <c:pt idx="1">
                  <c:v>Children Under 5</c:v>
                </c:pt>
                <c:pt idx="2">
                  <c:v>Children 5 - 17</c:v>
                </c:pt>
                <c:pt idx="3">
                  <c:v>18 - 64</c:v>
                </c:pt>
                <c:pt idx="4">
                  <c:v>65+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0.13400000000000001</c:v>
                </c:pt>
                <c:pt idx="1">
                  <c:v>0.216</c:v>
                </c:pt>
                <c:pt idx="2">
                  <c:v>0.22</c:v>
                </c:pt>
                <c:pt idx="3">
                  <c:v>0.125</c:v>
                </c:pt>
                <c:pt idx="4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54-3249-B75F-AF9D0AB926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Town of Bennington</c:v>
                </c:pt>
              </c:strCache>
            </c:strRef>
          </c:tx>
          <c:spPr>
            <a:solidFill>
              <a:srgbClr val="8F002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All People</c:v>
                </c:pt>
                <c:pt idx="1">
                  <c:v>Children Under 5</c:v>
                </c:pt>
                <c:pt idx="2">
                  <c:v>Children 5 - 17</c:v>
                </c:pt>
                <c:pt idx="3">
                  <c:v>18 - 64</c:v>
                </c:pt>
                <c:pt idx="4">
                  <c:v>65+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0.20300000000000001</c:v>
                </c:pt>
                <c:pt idx="1">
                  <c:v>0.36</c:v>
                </c:pt>
                <c:pt idx="2">
                  <c:v>0.34</c:v>
                </c:pt>
                <c:pt idx="3">
                  <c:v>0.214</c:v>
                </c:pt>
                <c:pt idx="4">
                  <c:v>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54-3249-B75F-AF9D0AB92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727927920"/>
        <c:axId val="1722450256"/>
      </c:barChart>
      <c:catAx>
        <c:axId val="172792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n-cs"/>
              </a:defRPr>
            </a:pPr>
            <a:endParaRPr lang="en-US"/>
          </a:p>
        </c:txPr>
        <c:crossAx val="1722450256"/>
        <c:crosses val="autoZero"/>
        <c:auto val="1"/>
        <c:lblAlgn val="ctr"/>
        <c:lblOffset val="100"/>
        <c:noMultiLvlLbl val="0"/>
      </c:catAx>
      <c:valAx>
        <c:axId val="1722450256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0" cap="flat" cmpd="sng" algn="ctr">
              <a:noFill/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defRPr>
            </a:pPr>
            <a:endParaRPr lang="en-US"/>
          </a:p>
        </c:txPr>
        <c:crossAx val="1727927920"/>
        <c:crossesAt val="1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650756819280753"/>
          <c:y val="1.75441995063156E-2"/>
          <c:w val="0.68586585499831021"/>
          <c:h val="0.14280190112453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Condensed Black" panose="02000503000000020004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Poverty Line: (+$4320 per person)</a:t>
            </a:r>
            <a:br>
              <a:rPr lang="en-US" dirty="0"/>
            </a:br>
            <a:r>
              <a:rPr lang="en-US" dirty="0"/>
              <a:t>1 $12,140</a:t>
            </a:r>
          </a:p>
          <a:p>
            <a:r>
              <a:rPr lang="en-US" dirty="0"/>
              <a:t>2 $16,460</a:t>
            </a:r>
          </a:p>
          <a:p>
            <a:r>
              <a:rPr lang="en-US" dirty="0"/>
              <a:t>3 $20,780</a:t>
            </a:r>
          </a:p>
          <a:p>
            <a:r>
              <a:rPr lang="en-US" dirty="0"/>
              <a:t>4 $25,100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F5C30-47E8-D544-8F35-EE7022AA3E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5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believe the people who live in this community best know what their community needs, so we give cash directly to the do-</a:t>
            </a:r>
            <a:r>
              <a:rPr lang="en-US" dirty="0" err="1"/>
              <a:t>ers</a:t>
            </a:r>
            <a:r>
              <a:rPr lang="en-US" dirty="0"/>
              <a:t> and change-makers.</a:t>
            </a:r>
          </a:p>
        </p:txBody>
      </p:sp>
    </p:spTree>
    <p:extLst>
      <p:ext uri="{BB962C8B-B14F-4D97-AF65-F5344CB8AC3E}">
        <p14:creationId xmlns:p14="http://schemas.microsoft.com/office/powerpoint/2010/main" val="120936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believe the people who live in this community best know what their community needs, so we give cash directly to the do-</a:t>
            </a:r>
            <a:r>
              <a:rPr lang="en-US" dirty="0" err="1"/>
              <a:t>ers</a:t>
            </a:r>
            <a:r>
              <a:rPr lang="en-US" dirty="0"/>
              <a:t> and change-makers.</a:t>
            </a:r>
          </a:p>
        </p:txBody>
      </p:sp>
    </p:spTree>
    <p:extLst>
      <p:ext uri="{BB962C8B-B14F-4D97-AF65-F5344CB8AC3E}">
        <p14:creationId xmlns:p14="http://schemas.microsoft.com/office/powerpoint/2010/main" val="332985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 believe the people who live in this community best know what their community needs, so we give cash directly to the do-</a:t>
            </a:r>
            <a:r>
              <a:rPr lang="en-US" dirty="0" err="1"/>
              <a:t>ers</a:t>
            </a:r>
            <a:r>
              <a:rPr lang="en-US" dirty="0"/>
              <a:t> and change-makers.</a:t>
            </a:r>
          </a:p>
        </p:txBody>
      </p:sp>
    </p:spTree>
    <p:extLst>
      <p:ext uri="{BB962C8B-B14F-4D97-AF65-F5344CB8AC3E}">
        <p14:creationId xmlns:p14="http://schemas.microsoft.com/office/powerpoint/2010/main" val="437747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Customizable</a:t>
            </a:r>
          </a:p>
          <a:p>
            <a:r>
              <a:rPr lang="en-US" dirty="0"/>
              <a:t>Scalable</a:t>
            </a:r>
          </a:p>
          <a:p>
            <a:r>
              <a:rPr lang="en-US" dirty="0"/>
              <a:t>Leverage existing resources</a:t>
            </a:r>
          </a:p>
        </p:txBody>
      </p:sp>
    </p:spTree>
    <p:extLst>
      <p:ext uri="{BB962C8B-B14F-4D97-AF65-F5344CB8AC3E}">
        <p14:creationId xmlns:p14="http://schemas.microsoft.com/office/powerpoint/2010/main" val="19064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6289-6220-8E45-85E0-C91A080CC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FCF01-25FD-0D42-8414-B4BFB4B44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F2A5A-6815-A84A-9E24-617EE7E5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C9E0B-37A8-5848-A3F2-92991DD0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AEA7-098F-5147-A030-A567B999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5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B5EE-2E8D-CC4A-B1ED-3671DA6E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08E33-96B9-104A-9DCA-555FF363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D664-C006-1C48-9C5A-ED56112A8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75638-214E-F840-AC2A-F429BB3D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EC15-5D57-2344-8D60-12950A95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C7983F-CD49-5F40-8EC4-7BE6501F0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5191C-58DB-9149-A183-573B6C3F1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6D669-8BB3-1E46-8B81-F0A29BED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ACB93-9354-A746-8709-25DC550AD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060F1-CA5B-1C46-81F7-D8942506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8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C088-138C-DD40-B61A-BB58843E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74408-4187-5346-BA31-9EB9CCDE2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3D456-80C0-6345-ACCA-FBB3F58C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4AB20-929C-6547-8962-0E8C4734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AF5E-C331-1C47-9405-A4DC332D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1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76A9-D344-FE42-A0DE-55BD3AAC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AB415-DAE1-E64B-B538-DF59B9002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7ACC5-FCD5-224A-A8FF-27AFC0FC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B5FD5-0DBD-0F4A-B935-41DB356D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E01E5-3FEF-2A43-919E-184E86DA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7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0591-4D72-F74C-AB83-4F04ABE9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37B4-ED90-0B4A-B54F-DE99F7FCC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F14AB-39E1-A043-AF27-6714E5994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EBF7B-8601-4944-BA75-8E2FDF2A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9AE3E-9290-884B-AC8D-5DC3E29D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AFFA2-E822-9E49-B788-F79DAA70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6B815-C879-F94E-9945-73C53CD3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27F3E-0838-D045-9C07-BD06AE9DC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63F49-F8A5-804C-B579-7721D6020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47CC6-ECE1-B145-9995-70789C315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0EF4C-4CA2-0147-8BB6-E5828D88F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C1562B-D477-0B41-BBF4-23C47F47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14BB1-96B9-6D40-B4A7-6BBCF023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CF8DF4-0458-5D4E-A485-EC375735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9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60FB5-D499-CE4D-9894-AF5BD843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71AB1-E1F6-4641-ABCF-3ACD04A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3B905-4740-6544-95BE-0798D5A2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B55ED-E110-3843-818D-7E05584DB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3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AB9A5-B795-5048-884C-5CE7EE98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9D485-4FF6-FE49-A98D-8CC83D07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94FCF-52E8-D840-821B-588AE970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0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4CE1-2F48-1246-8106-1F40B399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80780-DD27-8E41-8682-A146F8623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C1DE9-6BA0-8945-B9F7-2C3F62771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E604D-91C0-F14C-BB5F-FA1824B1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5C4A7-CD7B-E845-AEC8-739E1ECC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97C7E-C273-B94C-8C45-B6EC5A90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0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A17A-DD69-E246-822D-6C0E6090D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650EE-60C6-6A49-8702-2650890DA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FBD41-BA69-D24F-ACBE-974BB7D81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434BB-082C-DC41-AEE3-A5BE6017C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CFE80-F209-A244-8AEB-5D1722DA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B4878-1609-6349-86EB-06D96027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3BBEE-E0C1-4C49-B25D-6649DFD1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A5AA1-1BC8-FD47-9A75-820F3E4DE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B634C-F6F9-C146-AD5C-4501E9261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80989-C19A-C64E-A13D-1BFCA40500CE}" type="datetimeFigureOut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5668B-036A-0C4F-9509-89BDD2F99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BC1B0-16A0-644A-847D-3CF52B671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84B6-A1E4-8B46-A6D0-AE089C8DF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s://unsplash.com/search/photos/growth?utm_source=unsplash&amp;utm_medium=referral&amp;utm_content=creditCopyText" TargetMode="External"/><Relationship Id="rId4" Type="http://schemas.openxmlformats.org/officeDocument/2006/relationships/hyperlink" Target="https://unsplash.com/photos/vGjGvtSfys4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67CB01-6F07-0E44-AF30-1AD17525C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2"/>
          <a:stretch/>
        </p:blipFill>
        <p:spPr>
          <a:xfrm>
            <a:off x="-37470" y="6374"/>
            <a:ext cx="12229470" cy="6851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910BA9-01A6-904F-8320-E0512AF29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13076" b="20964"/>
          <a:stretch/>
        </p:blipFill>
        <p:spPr>
          <a:xfrm>
            <a:off x="-72947" y="2651319"/>
            <a:ext cx="12262951" cy="286117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407725E-0103-7243-BD62-1FAD058B5326}"/>
              </a:ext>
            </a:extLst>
          </p:cNvPr>
          <p:cNvSpPr txBox="1">
            <a:spLocks/>
          </p:cNvSpPr>
          <p:nvPr/>
        </p:nvSpPr>
        <p:spPr>
          <a:xfrm>
            <a:off x="0" y="5512492"/>
            <a:ext cx="12192000" cy="1345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8F0024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" panose="02000503000000020004" pitchFamily="2" charset="0"/>
              </a:rPr>
              <a:t>LOCAL RESOURCES • LOCAL IDEAS • LOCAL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5E481-3977-8241-9F82-3007C0D50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735" y="1495399"/>
            <a:ext cx="12192000" cy="1058696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Empowering people to alleviate poverty.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8508C-1215-FD4D-8487-BA85813CA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54"/>
          <a:stretch/>
        </p:blipFill>
        <p:spPr>
          <a:xfrm rot="21122085">
            <a:off x="10448748" y="4164923"/>
            <a:ext cx="1735095" cy="103790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DE9F5AF-4775-664D-9879-4EE11373998F}"/>
              </a:ext>
            </a:extLst>
          </p:cNvPr>
          <p:cNvSpPr txBox="1">
            <a:spLocks/>
          </p:cNvSpPr>
          <p:nvPr/>
        </p:nvSpPr>
        <p:spPr>
          <a:xfrm>
            <a:off x="0" y="195941"/>
            <a:ext cx="12117059" cy="1626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5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Idea Fund</a:t>
            </a:r>
          </a:p>
        </p:txBody>
      </p:sp>
    </p:spTree>
    <p:extLst>
      <p:ext uri="{BB962C8B-B14F-4D97-AF65-F5344CB8AC3E}">
        <p14:creationId xmlns:p14="http://schemas.microsoft.com/office/powerpoint/2010/main" val="3819945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C3CF96-3987-4246-BDAE-6D868177ED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71F2B-DB84-B640-8BDB-846F15DA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704095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Bennington &amp; Poverty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6E4FAC5-5AFA-D045-B92E-D6C0E91F4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355577"/>
              </p:ext>
            </p:extLst>
          </p:nvPr>
        </p:nvGraphicFramePr>
        <p:xfrm>
          <a:off x="253140" y="255725"/>
          <a:ext cx="11938860" cy="6710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71038B-5CB7-A141-ADF7-70ACC39FA6B1}"/>
              </a:ext>
            </a:extLst>
          </p:cNvPr>
          <p:cNvSpPr txBox="1"/>
          <p:nvPr/>
        </p:nvSpPr>
        <p:spPr>
          <a:xfrm>
            <a:off x="108489" y="5777740"/>
            <a:ext cx="2231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Source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: Data from the US Census Bureau’s 2016 American Communities Survey Estimates.</a:t>
            </a:r>
          </a:p>
        </p:txBody>
      </p:sp>
    </p:spTree>
    <p:extLst>
      <p:ext uri="{BB962C8B-B14F-4D97-AF65-F5344CB8AC3E}">
        <p14:creationId xmlns:p14="http://schemas.microsoft.com/office/powerpoint/2010/main" val="323606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346">
            <a:extLst>
              <a:ext uri="{FF2B5EF4-FFF2-40B4-BE49-F238E27FC236}">
                <a16:creationId xmlns:a16="http://schemas.microsoft.com/office/drawing/2014/main" id="{CC07B5B6-DF14-5444-BC51-E67FDB567C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6921" cy="6858000"/>
          </a:xfrm>
          <a:prstGeom prst="rect">
            <a:avLst/>
          </a:prstGeom>
        </p:spPr>
      </p:pic>
      <p:sp>
        <p:nvSpPr>
          <p:cNvPr id="165" name="Oval 164">
            <a:extLst>
              <a:ext uri="{FF2B5EF4-FFF2-40B4-BE49-F238E27FC236}">
                <a16:creationId xmlns:a16="http://schemas.microsoft.com/office/drawing/2014/main" id="{949BF311-9E08-304B-B225-236F07B612E5}"/>
              </a:ext>
            </a:extLst>
          </p:cNvPr>
          <p:cNvSpPr/>
          <p:nvPr/>
        </p:nvSpPr>
        <p:spPr>
          <a:xfrm>
            <a:off x="4581853" y="2355149"/>
            <a:ext cx="2721578" cy="2721578"/>
          </a:xfrm>
          <a:prstGeom prst="ellipse">
            <a:avLst/>
          </a:prstGeom>
          <a:solidFill>
            <a:srgbClr val="8F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53D8F-9F89-4A4A-9841-CAEEB2A40B56}"/>
              </a:ext>
            </a:extLst>
          </p:cNvPr>
          <p:cNvSpPr txBox="1"/>
          <p:nvPr/>
        </p:nvSpPr>
        <p:spPr>
          <a:xfrm>
            <a:off x="8924774" y="372969"/>
            <a:ext cx="177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Investors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94BEF-F8E2-B244-A8D5-750DE57ABE49}"/>
              </a:ext>
            </a:extLst>
          </p:cNvPr>
          <p:cNvSpPr txBox="1"/>
          <p:nvPr/>
        </p:nvSpPr>
        <p:spPr>
          <a:xfrm>
            <a:off x="282374" y="2437248"/>
            <a:ext cx="1618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Fund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1468A-E2D9-7043-BCBF-76EB54520F85}"/>
              </a:ext>
            </a:extLst>
          </p:cNvPr>
          <p:cNvSpPr txBox="1"/>
          <p:nvPr/>
        </p:nvSpPr>
        <p:spPr>
          <a:xfrm>
            <a:off x="4158946" y="973718"/>
            <a:ext cx="178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Fundraising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5AC95-1067-2045-987E-3E740F04E064}"/>
              </a:ext>
            </a:extLst>
          </p:cNvPr>
          <p:cNvSpPr txBox="1"/>
          <p:nvPr/>
        </p:nvSpPr>
        <p:spPr>
          <a:xfrm>
            <a:off x="4999728" y="3568375"/>
            <a:ext cx="187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Board</a:t>
            </a:r>
            <a:endParaRPr lang="en-US" b="1" dirty="0">
              <a:solidFill>
                <a:schemeClr val="bg1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160B3-9390-8649-B577-1E76C5E5854E}"/>
              </a:ext>
            </a:extLst>
          </p:cNvPr>
          <p:cNvSpPr txBox="1"/>
          <p:nvPr/>
        </p:nvSpPr>
        <p:spPr>
          <a:xfrm>
            <a:off x="282374" y="5761601"/>
            <a:ext cx="137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IDEAS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21BCB-9513-434F-B3D0-DC62C6D52B8E}"/>
              </a:ext>
            </a:extLst>
          </p:cNvPr>
          <p:cNvSpPr txBox="1"/>
          <p:nvPr/>
        </p:nvSpPr>
        <p:spPr>
          <a:xfrm>
            <a:off x="9200065" y="3035494"/>
            <a:ext cx="2709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Applications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008C-F51E-664A-AB47-878CB5D702C8}"/>
              </a:ext>
            </a:extLst>
          </p:cNvPr>
          <p:cNvSpPr txBox="1"/>
          <p:nvPr/>
        </p:nvSpPr>
        <p:spPr>
          <a:xfrm>
            <a:off x="7579786" y="5201552"/>
            <a:ext cx="2899043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4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Project Support</a:t>
            </a:r>
            <a:endParaRPr lang="en-US" b="1" dirty="0">
              <a:solidFill>
                <a:srgbClr val="8F0024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6808B414-4BB6-2447-8615-DFEB714D00F2}"/>
              </a:ext>
            </a:extLst>
          </p:cNvPr>
          <p:cNvCxnSpPr>
            <a:cxnSpLocks/>
            <a:stCxn id="2" idx="1"/>
            <a:endCxn id="248" idx="0"/>
          </p:cNvCxnSpPr>
          <p:nvPr/>
        </p:nvCxnSpPr>
        <p:spPr>
          <a:xfrm rot="10800000" flipV="1">
            <a:off x="886946" y="634578"/>
            <a:ext cx="8037828" cy="875295"/>
          </a:xfrm>
          <a:prstGeom prst="bentConnector2">
            <a:avLst/>
          </a:prstGeom>
          <a:ln w="57150" cap="rnd">
            <a:solidFill>
              <a:srgbClr val="8F0024"/>
            </a:solidFill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F18BEAC-F4D6-AC4C-B9EC-34D13FFFAC1E}"/>
              </a:ext>
            </a:extLst>
          </p:cNvPr>
          <p:cNvCxnSpPr>
            <a:cxnSpLocks/>
            <a:stCxn id="154" idx="2"/>
            <a:endCxn id="165" idx="2"/>
          </p:cNvCxnSpPr>
          <p:nvPr/>
        </p:nvCxnSpPr>
        <p:spPr>
          <a:xfrm rot="16200000" flipH="1">
            <a:off x="2814909" y="1948994"/>
            <a:ext cx="284344" cy="3249544"/>
          </a:xfrm>
          <a:prstGeom prst="bentConnector2">
            <a:avLst/>
          </a:prstGeom>
          <a:ln w="57150" cap="rnd">
            <a:solidFill>
              <a:srgbClr val="8F0024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699AA87-BB9C-894E-A89B-4D361DBA4CA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662064" y="5992434"/>
            <a:ext cx="4552756" cy="21310"/>
          </a:xfrm>
          <a:prstGeom prst="straightConnector1">
            <a:avLst/>
          </a:prstGeom>
          <a:ln w="57150">
            <a:solidFill>
              <a:srgbClr val="8F0024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13CF93C-7ABA-2645-B04F-7F5AB3DDD92B}"/>
              </a:ext>
            </a:extLst>
          </p:cNvPr>
          <p:cNvCxnSpPr>
            <a:cxnSpLocks/>
            <a:stCxn id="147" idx="1"/>
            <a:endCxn id="9" idx="3"/>
          </p:cNvCxnSpPr>
          <p:nvPr/>
        </p:nvCxnSpPr>
        <p:spPr>
          <a:xfrm flipH="1">
            <a:off x="5942642" y="1187781"/>
            <a:ext cx="2650200" cy="16770"/>
          </a:xfrm>
          <a:prstGeom prst="straightConnector1">
            <a:avLst/>
          </a:prstGeom>
          <a:ln w="57150">
            <a:solidFill>
              <a:srgbClr val="8F0024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4DB4EB6-BE56-4B42-9514-8069BEB3E085}"/>
              </a:ext>
            </a:extLst>
          </p:cNvPr>
          <p:cNvCxnSpPr>
            <a:cxnSpLocks/>
            <a:stCxn id="184" idx="1"/>
            <a:endCxn id="165" idx="6"/>
          </p:cNvCxnSpPr>
          <p:nvPr/>
        </p:nvCxnSpPr>
        <p:spPr>
          <a:xfrm flipH="1">
            <a:off x="7303431" y="3700089"/>
            <a:ext cx="1564410" cy="15849"/>
          </a:xfrm>
          <a:prstGeom prst="straightConnector1">
            <a:avLst/>
          </a:prstGeom>
          <a:ln w="57150">
            <a:solidFill>
              <a:srgbClr val="8F00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B1675F36-A0A6-7D4D-9209-6A0DCFC8A83A}"/>
              </a:ext>
            </a:extLst>
          </p:cNvPr>
          <p:cNvCxnSpPr>
            <a:cxnSpLocks/>
          </p:cNvCxnSpPr>
          <p:nvPr/>
        </p:nvCxnSpPr>
        <p:spPr>
          <a:xfrm flipV="1">
            <a:off x="2862269" y="4170096"/>
            <a:ext cx="8823453" cy="2495918"/>
          </a:xfrm>
          <a:prstGeom prst="bentConnector3">
            <a:avLst>
              <a:gd name="adj1" fmla="val 100060"/>
            </a:avLst>
          </a:prstGeom>
          <a:ln w="57150">
            <a:solidFill>
              <a:srgbClr val="8F002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61701DD4-3E8F-8342-B2CB-CFEB3C339A6C}"/>
              </a:ext>
            </a:extLst>
          </p:cNvPr>
          <p:cNvSpPr txBox="1"/>
          <p:nvPr/>
        </p:nvSpPr>
        <p:spPr>
          <a:xfrm>
            <a:off x="8592842" y="726116"/>
            <a:ext cx="216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Local Businesses contribute money to the Idea Fund.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334FC62-FD0E-8643-A819-7D83CCDB46A2}"/>
              </a:ext>
            </a:extLst>
          </p:cNvPr>
          <p:cNvSpPr txBox="1"/>
          <p:nvPr/>
        </p:nvSpPr>
        <p:spPr>
          <a:xfrm>
            <a:off x="4158946" y="1318374"/>
            <a:ext cx="2721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IF team recruits new investors and maintains those relationships.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CA8DD2D-1C5F-AE4A-A342-FDB682F5CABC}"/>
              </a:ext>
            </a:extLst>
          </p:cNvPr>
          <p:cNvSpPr txBox="1"/>
          <p:nvPr/>
        </p:nvSpPr>
        <p:spPr>
          <a:xfrm>
            <a:off x="254899" y="2785263"/>
            <a:ext cx="215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Grants are awarded by the Board.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16AED05-F2B7-1E4C-88D6-4379A0380FDC}"/>
              </a:ext>
            </a:extLst>
          </p:cNvPr>
          <p:cNvSpPr txBox="1"/>
          <p:nvPr/>
        </p:nvSpPr>
        <p:spPr>
          <a:xfrm>
            <a:off x="4607008" y="3895336"/>
            <a:ext cx="2660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Seven local community members with specific expertise.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03BC700-12B3-AF49-B600-899A194ACB74}"/>
              </a:ext>
            </a:extLst>
          </p:cNvPr>
          <p:cNvSpPr txBox="1"/>
          <p:nvPr/>
        </p:nvSpPr>
        <p:spPr>
          <a:xfrm>
            <a:off x="7579172" y="5575941"/>
            <a:ext cx="358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IF team works with applicants to develop ideas, strengthen projects, and submit applications.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D58986-08A9-7244-9E00-D7C03F085BCB}"/>
              </a:ext>
            </a:extLst>
          </p:cNvPr>
          <p:cNvSpPr txBox="1"/>
          <p:nvPr/>
        </p:nvSpPr>
        <p:spPr>
          <a:xfrm>
            <a:off x="8867841" y="3376923"/>
            <a:ext cx="303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Completed applications are presented to the Board.</a:t>
            </a:r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821E1FE3-D547-4A4E-BCC4-2EA4400E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6045" y="4416083"/>
            <a:ext cx="1338974" cy="1338974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4E83147C-68A2-AD4D-8ABF-87245693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15467" y="2003610"/>
            <a:ext cx="1090042" cy="1090042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DCC4BC85-9D2A-3647-B09E-7E8DC6BB122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1740" y="5288828"/>
            <a:ext cx="1177432" cy="1177432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FE8D1ADD-38E1-964C-9DEF-9DDDDD6BA1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48985" y="431030"/>
            <a:ext cx="1106177" cy="1106177"/>
          </a:xfrm>
          <a:prstGeom prst="rect">
            <a:avLst/>
          </a:prstGeom>
        </p:spPr>
      </p:pic>
      <p:pic>
        <p:nvPicPr>
          <p:cNvPr id="244" name="Picture 243">
            <a:extLst>
              <a:ext uri="{FF2B5EF4-FFF2-40B4-BE49-F238E27FC236}">
                <a16:creationId xmlns:a16="http://schemas.microsoft.com/office/drawing/2014/main" id="{4AC87DBE-7E7F-D047-BD88-398617AB845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9518" y="1105243"/>
            <a:ext cx="1042185" cy="1042185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187B8949-045C-E345-91D3-6F292AEAD35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5457765" y="2624035"/>
            <a:ext cx="959219" cy="959219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0C585405-4BFB-2542-9D0F-18F831ED41C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210" y="1509874"/>
            <a:ext cx="987472" cy="987472"/>
          </a:xfrm>
          <a:prstGeom prst="rect">
            <a:avLst/>
          </a:prstGeom>
        </p:spPr>
      </p:pic>
      <p:cxnSp>
        <p:nvCxnSpPr>
          <p:cNvPr id="324" name="Elbow Connector 323">
            <a:extLst>
              <a:ext uri="{FF2B5EF4-FFF2-40B4-BE49-F238E27FC236}">
                <a16:creationId xmlns:a16="http://schemas.microsoft.com/office/drawing/2014/main" id="{156B3776-5816-B447-A20A-ACBC1CB4398B}"/>
              </a:ext>
            </a:extLst>
          </p:cNvPr>
          <p:cNvCxnSpPr>
            <a:cxnSpLocks/>
            <a:endCxn id="165" idx="4"/>
          </p:cNvCxnSpPr>
          <p:nvPr/>
        </p:nvCxnSpPr>
        <p:spPr>
          <a:xfrm flipV="1">
            <a:off x="2082221" y="5076727"/>
            <a:ext cx="3860421" cy="583697"/>
          </a:xfrm>
          <a:prstGeom prst="bentConnector2">
            <a:avLst/>
          </a:prstGeom>
          <a:ln w="57150" cap="rnd">
            <a:solidFill>
              <a:srgbClr val="8F0024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F53E2870-68EA-0E44-926B-02BF888825EF}"/>
              </a:ext>
            </a:extLst>
          </p:cNvPr>
          <p:cNvSpPr txBox="1"/>
          <p:nvPr/>
        </p:nvSpPr>
        <p:spPr>
          <a:xfrm>
            <a:off x="254899" y="6108377"/>
            <a:ext cx="235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Community members submit ideas.</a:t>
            </a:r>
          </a:p>
        </p:txBody>
      </p:sp>
    </p:spTree>
    <p:extLst>
      <p:ext uri="{BB962C8B-B14F-4D97-AF65-F5344CB8AC3E}">
        <p14:creationId xmlns:p14="http://schemas.microsoft.com/office/powerpoint/2010/main" val="45816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2427179-5485-1247-9354-F9164166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69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CCF0D-4D32-EE4D-911E-B16152E7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10912" cy="932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Projects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5A23D3-E3DA-EA43-B331-DA026509D595}"/>
              </a:ext>
            </a:extLst>
          </p:cNvPr>
          <p:cNvGrpSpPr/>
          <p:nvPr/>
        </p:nvGrpSpPr>
        <p:grpSpPr>
          <a:xfrm>
            <a:off x="4260205" y="2000806"/>
            <a:ext cx="3522141" cy="3824900"/>
            <a:chOff x="4337389" y="2000806"/>
            <a:chExt cx="3522141" cy="38249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0AB12-0103-B547-B416-8B9EAD098A6C}"/>
                </a:ext>
              </a:extLst>
            </p:cNvPr>
            <p:cNvSpPr txBox="1"/>
            <p:nvPr/>
          </p:nvSpPr>
          <p:spPr>
            <a:xfrm>
              <a:off x="4337389" y="5240931"/>
              <a:ext cx="352214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Community</a:t>
              </a:r>
              <a:r>
                <a:rPr lang="en-US" sz="32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 </a:t>
              </a:r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Impact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985533-3417-314D-8B05-2B8C3952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5994" y="2000806"/>
              <a:ext cx="3084931" cy="308493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37F6C8-9990-D147-BB23-B0946C5B0F35}"/>
              </a:ext>
            </a:extLst>
          </p:cNvPr>
          <p:cNvSpPr txBox="1"/>
          <p:nvPr/>
        </p:nvSpPr>
        <p:spPr>
          <a:xfrm>
            <a:off x="9401895" y="5240931"/>
            <a:ext cx="195861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Start 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B923B-A30E-3A46-B290-F1A2C3C0B4AF}"/>
              </a:ext>
            </a:extLst>
          </p:cNvPr>
          <p:cNvSpPr txBox="1"/>
          <p:nvPr/>
        </p:nvSpPr>
        <p:spPr>
          <a:xfrm>
            <a:off x="490699" y="5240931"/>
            <a:ext cx="21499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Fast Track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19297B-F315-FE46-B78D-8D350450618B}"/>
              </a:ext>
            </a:extLst>
          </p:cNvPr>
          <p:cNvGrpSpPr/>
          <p:nvPr/>
        </p:nvGrpSpPr>
        <p:grpSpPr>
          <a:xfrm>
            <a:off x="61402" y="1992103"/>
            <a:ext cx="3393733" cy="3102337"/>
            <a:chOff x="7629828" y="2911220"/>
            <a:chExt cx="3993534" cy="32152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3B42296-74D2-8E46-9C4F-3625924F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232281" y="2911220"/>
              <a:ext cx="3391081" cy="321525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111FA7F-3F56-424F-9580-AF70A9B7AB7C}"/>
                </a:ext>
              </a:extLst>
            </p:cNvPr>
            <p:cNvGrpSpPr/>
            <p:nvPr/>
          </p:nvGrpSpPr>
          <p:grpSpPr>
            <a:xfrm rot="21155704">
              <a:off x="7629828" y="4255375"/>
              <a:ext cx="1543392" cy="526943"/>
              <a:chOff x="7665860" y="4107051"/>
              <a:chExt cx="1543392" cy="526943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9731134-5193-6942-BDFC-0617B529351F}"/>
                  </a:ext>
                </a:extLst>
              </p:cNvPr>
              <p:cNvCxnSpPr/>
              <p:nvPr/>
            </p:nvCxnSpPr>
            <p:spPr>
              <a:xfrm flipH="1">
                <a:off x="8075676" y="4107051"/>
                <a:ext cx="1133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ED45815-E5AB-CD4C-ACDE-153FE1107EF5}"/>
                  </a:ext>
                </a:extLst>
              </p:cNvPr>
              <p:cNvCxnSpPr/>
              <p:nvPr/>
            </p:nvCxnSpPr>
            <p:spPr>
              <a:xfrm flipH="1">
                <a:off x="7834736" y="4370523"/>
                <a:ext cx="1133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1288D63-269D-3242-8C72-84BE49A68F7E}"/>
                  </a:ext>
                </a:extLst>
              </p:cNvPr>
              <p:cNvCxnSpPr/>
              <p:nvPr/>
            </p:nvCxnSpPr>
            <p:spPr>
              <a:xfrm flipH="1">
                <a:off x="7665860" y="4633994"/>
                <a:ext cx="1133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34BAB-D3C8-014B-BCB6-A7FF08BE26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8F002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902198">
            <a:off x="9100772" y="2262844"/>
            <a:ext cx="2560857" cy="256085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62C963F-B57E-054A-A1D2-6E416E3CD913}"/>
              </a:ext>
            </a:extLst>
          </p:cNvPr>
          <p:cNvSpPr txBox="1">
            <a:spLocks/>
          </p:cNvSpPr>
          <p:nvPr/>
        </p:nvSpPr>
        <p:spPr>
          <a:xfrm>
            <a:off x="0" y="63460"/>
            <a:ext cx="2710912" cy="932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Fast Track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A3336B-BA32-6345-B938-CD1EB6498C33}"/>
              </a:ext>
            </a:extLst>
          </p:cNvPr>
          <p:cNvSpPr txBox="1"/>
          <p:nvPr/>
        </p:nvSpPr>
        <p:spPr>
          <a:xfrm>
            <a:off x="1455105" y="1883473"/>
            <a:ext cx="5040751" cy="320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Car Repairs &amp; Transportation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Education &amp; Internships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Unforeseen Expenses</a:t>
            </a:r>
          </a:p>
        </p:txBody>
      </p:sp>
    </p:spTree>
    <p:extLst>
      <p:ext uri="{BB962C8B-B14F-4D97-AF65-F5344CB8AC3E}">
        <p14:creationId xmlns:p14="http://schemas.microsoft.com/office/powerpoint/2010/main" val="42630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59779 0.008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3" y="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1208296-A2B7-754B-97D8-2089CCA68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1" r="15000"/>
          <a:stretch/>
        </p:blipFill>
        <p:spPr>
          <a:xfrm>
            <a:off x="4029560" y="0"/>
            <a:ext cx="8162440" cy="68575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8B8FDD-35BE-C14F-A7DC-4E18351F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2574" b="9772"/>
          <a:stretch/>
        </p:blipFill>
        <p:spPr>
          <a:xfrm>
            <a:off x="9717437" y="0"/>
            <a:ext cx="2538250" cy="893120"/>
          </a:xfrm>
          <a:prstGeom prst="round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427179-5485-1247-9354-F916416679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0" y="0"/>
            <a:ext cx="121969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CCF0D-4D32-EE4D-911E-B16152E7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10912" cy="932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Projects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5A23D3-E3DA-EA43-B331-DA026509D595}"/>
              </a:ext>
            </a:extLst>
          </p:cNvPr>
          <p:cNvGrpSpPr/>
          <p:nvPr/>
        </p:nvGrpSpPr>
        <p:grpSpPr>
          <a:xfrm>
            <a:off x="4260205" y="2000806"/>
            <a:ext cx="3522141" cy="3824900"/>
            <a:chOff x="4337389" y="2000806"/>
            <a:chExt cx="3522141" cy="38249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0AB12-0103-B547-B416-8B9EAD098A6C}"/>
                </a:ext>
              </a:extLst>
            </p:cNvPr>
            <p:cNvSpPr txBox="1"/>
            <p:nvPr/>
          </p:nvSpPr>
          <p:spPr>
            <a:xfrm>
              <a:off x="4337389" y="5240931"/>
              <a:ext cx="352214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Community</a:t>
              </a:r>
              <a:r>
                <a:rPr lang="en-US" sz="32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 </a:t>
              </a:r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Impact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985533-3417-314D-8B05-2B8C3952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5994" y="2000806"/>
              <a:ext cx="3084931" cy="308493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37F6C8-9990-D147-BB23-B0946C5B0F35}"/>
              </a:ext>
            </a:extLst>
          </p:cNvPr>
          <p:cNvSpPr txBox="1"/>
          <p:nvPr/>
        </p:nvSpPr>
        <p:spPr>
          <a:xfrm>
            <a:off x="9401895" y="5240931"/>
            <a:ext cx="195861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7F7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Condensed Black" panose="02000503000000020004" pitchFamily="2" charset="0"/>
              </a:rPr>
              <a:t>Start Ups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34BAB-D3C8-014B-BCB6-A7FF08BE26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8F002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902198">
            <a:off x="9100772" y="2262844"/>
            <a:ext cx="2560857" cy="25608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36DC73-F7DB-8F46-A6A6-C152AFD87B2A}"/>
              </a:ext>
            </a:extLst>
          </p:cNvPr>
          <p:cNvSpPr txBox="1"/>
          <p:nvPr/>
        </p:nvSpPr>
        <p:spPr>
          <a:xfrm>
            <a:off x="271221" y="1786301"/>
            <a:ext cx="4486759" cy="209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New Business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Created 2+ PT Jobs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70855B-3C60-0544-9A0D-9242D5F2B3B9}"/>
              </a:ext>
            </a:extLst>
          </p:cNvPr>
          <p:cNvSpPr txBox="1"/>
          <p:nvPr/>
        </p:nvSpPr>
        <p:spPr>
          <a:xfrm>
            <a:off x="105762" y="382675"/>
            <a:ext cx="699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Knock Out Victory Gym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A39896-E46F-6E4E-9C3F-9014A4944453}"/>
              </a:ext>
            </a:extLst>
          </p:cNvPr>
          <p:cNvSpPr txBox="1"/>
          <p:nvPr/>
        </p:nvSpPr>
        <p:spPr>
          <a:xfrm>
            <a:off x="105762" y="905895"/>
            <a:ext cx="5985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$2,500 | Capital Investments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0ADECA-F67B-544D-B585-B7D323031302}"/>
              </a:ext>
            </a:extLst>
          </p:cNvPr>
          <p:cNvSpPr/>
          <p:nvPr/>
        </p:nvSpPr>
        <p:spPr>
          <a:xfrm>
            <a:off x="271221" y="4410915"/>
            <a:ext cx="3694651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Leveraged IF Investment for additional $17.5K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659E70E-5957-4E4C-B24B-DA2B2322F46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8F002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902198">
            <a:off x="9057627" y="7387969"/>
            <a:ext cx="2560857" cy="256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6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00482 -0.826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4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6921 L 0.00312 -1.5305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7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8" grpId="0"/>
      <p:bldP spid="19" grpId="0"/>
      <p:bldP spid="2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2427179-5485-1247-9354-F9164166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69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CCF0D-4D32-EE4D-911E-B16152E7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10912" cy="932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Projects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5A23D3-E3DA-EA43-B331-DA026509D595}"/>
              </a:ext>
            </a:extLst>
          </p:cNvPr>
          <p:cNvGrpSpPr/>
          <p:nvPr/>
        </p:nvGrpSpPr>
        <p:grpSpPr>
          <a:xfrm>
            <a:off x="4260205" y="2000806"/>
            <a:ext cx="3522141" cy="3824900"/>
            <a:chOff x="4337389" y="2000806"/>
            <a:chExt cx="3522141" cy="38249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0AB12-0103-B547-B416-8B9EAD098A6C}"/>
                </a:ext>
              </a:extLst>
            </p:cNvPr>
            <p:cNvSpPr txBox="1"/>
            <p:nvPr/>
          </p:nvSpPr>
          <p:spPr>
            <a:xfrm>
              <a:off x="4337389" y="5240931"/>
              <a:ext cx="352214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Community</a:t>
              </a:r>
              <a:r>
                <a:rPr lang="en-US" sz="32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 </a:t>
              </a:r>
              <a:r>
                <a:rPr lang="en-US" sz="3200" dirty="0">
                  <a:solidFill>
                    <a:srgbClr val="7F7F7F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 Condensed Black" panose="02000503000000020004" pitchFamily="2" charset="0"/>
                </a:rPr>
                <a:t>Impact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985533-3417-314D-8B05-2B8C3952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5994" y="2000806"/>
              <a:ext cx="3084931" cy="3084931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0829A7A-4334-F84D-B455-0929CBA68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89" t="1606" r="15520" b="1606"/>
          <a:stretch/>
        </p:blipFill>
        <p:spPr>
          <a:xfrm>
            <a:off x="6282471" y="548960"/>
            <a:ext cx="5760080" cy="5760080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448268-9981-0145-94D6-D5DC109622A2}"/>
              </a:ext>
            </a:extLst>
          </p:cNvPr>
          <p:cNvSpPr txBox="1"/>
          <p:nvPr/>
        </p:nvSpPr>
        <p:spPr>
          <a:xfrm>
            <a:off x="105762" y="181638"/>
            <a:ext cx="699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The Bennington Community Garden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E08BD0-A939-D048-A2EE-3D8B0DB2C94C}"/>
              </a:ext>
            </a:extLst>
          </p:cNvPr>
          <p:cNvSpPr txBox="1"/>
          <p:nvPr/>
        </p:nvSpPr>
        <p:spPr>
          <a:xfrm>
            <a:off x="105762" y="766413"/>
            <a:ext cx="654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$1,225 | Growing the Garden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026CCD-D35E-B240-982B-95D3847F3591}"/>
              </a:ext>
            </a:extLst>
          </p:cNvPr>
          <p:cNvSpPr txBox="1"/>
          <p:nvPr/>
        </p:nvSpPr>
        <p:spPr>
          <a:xfrm>
            <a:off x="307932" y="1883473"/>
            <a:ext cx="5040751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Community-led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Provides to the Kitchen Cupboard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 food insecure neighborhood</a:t>
            </a:r>
          </a:p>
        </p:txBody>
      </p:sp>
    </p:spTree>
    <p:extLst>
      <p:ext uri="{BB962C8B-B14F-4D97-AF65-F5344CB8AC3E}">
        <p14:creationId xmlns:p14="http://schemas.microsoft.com/office/powerpoint/2010/main" val="13976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8E17AE-FE70-1745-BB8A-B890E207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969" b="5919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D88E93-5327-6142-ABF5-15785733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851400" cy="1325563"/>
          </a:xfrm>
        </p:spPr>
        <p:txBody>
          <a:bodyPr/>
          <a:lstStyle/>
          <a:p>
            <a:r>
              <a:rPr lang="en-US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Idea Fund &amp; </a:t>
            </a:r>
            <a:br>
              <a:rPr lang="en-US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</a:br>
            <a:r>
              <a:rPr lang="en-US" b="1" dirty="0">
                <a:solidFill>
                  <a:srgbClr val="8F0024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Rural Communities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C3EEA-E38E-4B4F-99BF-73F4F705B349}"/>
              </a:ext>
            </a:extLst>
          </p:cNvPr>
          <p:cNvSpPr txBox="1"/>
          <p:nvPr/>
        </p:nvSpPr>
        <p:spPr>
          <a:xfrm>
            <a:off x="7835900" y="6488668"/>
            <a:ext cx="439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Photo by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Jeremy Bishop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 on 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D93202-5764-C140-AB1D-C25B106AD9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56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284</Words>
  <Application>Microsoft Macintosh PowerPoint</Application>
  <PresentationFormat>Widescreen</PresentationFormat>
  <Paragraphs>57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Helvetica Neue Condensed</vt:lpstr>
      <vt:lpstr>Helvetica Neue Condensed Black</vt:lpstr>
      <vt:lpstr>Helvetica Neue Light</vt:lpstr>
      <vt:lpstr>Office Theme</vt:lpstr>
      <vt:lpstr>PowerPoint Presentation</vt:lpstr>
      <vt:lpstr>Bennington &amp; Poverty</vt:lpstr>
      <vt:lpstr>PowerPoint Presentation</vt:lpstr>
      <vt:lpstr>Projects</vt:lpstr>
      <vt:lpstr>Projects</vt:lpstr>
      <vt:lpstr>Projects</vt:lpstr>
      <vt:lpstr>Idea Fund &amp;  Rural Communities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 Fund</dc:title>
  <dc:creator>Michelle Marrocco</dc:creator>
  <cp:lastModifiedBy>Michelle Marrocco</cp:lastModifiedBy>
  <cp:revision>61</cp:revision>
  <dcterms:created xsi:type="dcterms:W3CDTF">2018-05-16T16:01:49Z</dcterms:created>
  <dcterms:modified xsi:type="dcterms:W3CDTF">2018-05-25T16:44:22Z</dcterms:modified>
</cp:coreProperties>
</file>