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4" r:id="rId2"/>
    <p:sldMasterId id="2147483676" r:id="rId3"/>
    <p:sldMasterId id="2147483685" r:id="rId4"/>
    <p:sldMasterId id="2147483694" r:id="rId5"/>
    <p:sldMasterId id="2147483702" r:id="rId6"/>
  </p:sldMasterIdLst>
  <p:notesMasterIdLst>
    <p:notesMasterId r:id="rId41"/>
  </p:notesMasterIdLst>
  <p:handoutMasterIdLst>
    <p:handoutMasterId r:id="rId42"/>
  </p:handoutMasterIdLst>
  <p:sldIdLst>
    <p:sldId id="366" r:id="rId7"/>
    <p:sldId id="482" r:id="rId8"/>
    <p:sldId id="483" r:id="rId9"/>
    <p:sldId id="460" r:id="rId10"/>
    <p:sldId id="485" r:id="rId11"/>
    <p:sldId id="515" r:id="rId12"/>
    <p:sldId id="486" r:id="rId13"/>
    <p:sldId id="488" r:id="rId14"/>
    <p:sldId id="489" r:id="rId15"/>
    <p:sldId id="516" r:id="rId16"/>
    <p:sldId id="510" r:id="rId17"/>
    <p:sldId id="507" r:id="rId18"/>
    <p:sldId id="490" r:id="rId19"/>
    <p:sldId id="495" r:id="rId20"/>
    <p:sldId id="494" r:id="rId21"/>
    <p:sldId id="512" r:id="rId22"/>
    <p:sldId id="491" r:id="rId23"/>
    <p:sldId id="493" r:id="rId24"/>
    <p:sldId id="511" r:id="rId25"/>
    <p:sldId id="513" r:id="rId26"/>
    <p:sldId id="514" r:id="rId27"/>
    <p:sldId id="492" r:id="rId28"/>
    <p:sldId id="496" r:id="rId29"/>
    <p:sldId id="497" r:id="rId30"/>
    <p:sldId id="498" r:id="rId31"/>
    <p:sldId id="499" r:id="rId32"/>
    <p:sldId id="500" r:id="rId33"/>
    <p:sldId id="501" r:id="rId34"/>
    <p:sldId id="502" r:id="rId35"/>
    <p:sldId id="503" r:id="rId36"/>
    <p:sldId id="504" r:id="rId37"/>
    <p:sldId id="505" r:id="rId38"/>
    <p:sldId id="487" r:id="rId39"/>
    <p:sldId id="484" r:id="rId4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591B8E-9803-8945-9D03-786058B38DC1}">
          <p14:sldIdLst>
            <p14:sldId id="366"/>
            <p14:sldId id="482"/>
            <p14:sldId id="483"/>
            <p14:sldId id="460"/>
            <p14:sldId id="485"/>
            <p14:sldId id="515"/>
            <p14:sldId id="486"/>
            <p14:sldId id="488"/>
            <p14:sldId id="489"/>
            <p14:sldId id="516"/>
            <p14:sldId id="510"/>
            <p14:sldId id="507"/>
            <p14:sldId id="490"/>
            <p14:sldId id="495"/>
            <p14:sldId id="494"/>
            <p14:sldId id="512"/>
            <p14:sldId id="491"/>
            <p14:sldId id="493"/>
            <p14:sldId id="511"/>
            <p14:sldId id="513"/>
            <p14:sldId id="514"/>
            <p14:sldId id="492"/>
            <p14:sldId id="496"/>
            <p14:sldId id="497"/>
            <p14:sldId id="498"/>
            <p14:sldId id="499"/>
            <p14:sldId id="500"/>
            <p14:sldId id="501"/>
            <p14:sldId id="502"/>
            <p14:sldId id="503"/>
            <p14:sldId id="504"/>
            <p14:sldId id="505"/>
            <p14:sldId id="487"/>
            <p14:sldId id="4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ia Fuller" initials="AF" lastIdx="7" clrIdx="0"/>
  <p:cmAuthor id="1" name="Tammy Hetrick" initials="TH"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C71"/>
    <a:srgbClr val="008269"/>
    <a:srgbClr val="00635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6" autoAdjust="0"/>
    <p:restoredTop sz="80081" autoAdjust="0"/>
  </p:normalViewPr>
  <p:slideViewPr>
    <p:cSldViewPr snapToGrid="0" snapToObjects="1">
      <p:cViewPr varScale="1">
        <p:scale>
          <a:sx n="69" d="100"/>
          <a:sy n="69" d="100"/>
        </p:scale>
        <p:origin x="1180" y="52"/>
      </p:cViewPr>
      <p:guideLst>
        <p:guide orient="horz" pos="2160"/>
        <p:guide pos="2880"/>
      </p:guideLst>
    </p:cSldViewPr>
  </p:slideViewPr>
  <p:outlineViewPr>
    <p:cViewPr>
      <p:scale>
        <a:sx n="33" d="100"/>
        <a:sy n="33" d="100"/>
      </p:scale>
      <p:origin x="0" y="23600"/>
    </p:cViewPr>
  </p:outlineViewPr>
  <p:notesTextViewPr>
    <p:cViewPr>
      <p:scale>
        <a:sx n="1" d="1"/>
        <a:sy n="1" d="1"/>
      </p:scale>
      <p:origin x="0" y="0"/>
    </p:cViewPr>
  </p:notesTextViewPr>
  <p:sorterViewPr>
    <p:cViewPr>
      <p:scale>
        <a:sx n="100" d="100"/>
        <a:sy n="100" d="100"/>
      </p:scale>
      <p:origin x="0" y="-1400"/>
    </p:cViewPr>
  </p:sorterViewPr>
  <p:notesViewPr>
    <p:cSldViewPr snapToGrid="0" snapToObjects="1">
      <p:cViewPr>
        <p:scale>
          <a:sx n="90" d="100"/>
          <a:sy n="90" d="100"/>
        </p:scale>
        <p:origin x="-1812" y="204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1440" tIns="45720" rIns="91440" bIns="45720" rtlCol="0"/>
          <a:lstStyle>
            <a:lvl1pPr algn="r">
              <a:defRPr sz="1200"/>
            </a:lvl1pPr>
          </a:lstStyle>
          <a:p>
            <a:fld id="{ACACFDDD-E681-499D-9FA7-936EC96393E8}" type="datetimeFigureOut">
              <a:rPr lang="en-US" smtClean="0"/>
              <a:t>5/22/2019</a:t>
            </a:fld>
            <a:endParaRPr lang="en-US" dirty="0"/>
          </a:p>
        </p:txBody>
      </p:sp>
      <p:sp>
        <p:nvSpPr>
          <p:cNvPr id="4" name="Footer Placeholder 3"/>
          <p:cNvSpPr>
            <a:spLocks noGrp="1"/>
          </p:cNvSpPr>
          <p:nvPr>
            <p:ph type="ftr" sz="quarter" idx="2"/>
          </p:nvPr>
        </p:nvSpPr>
        <p:spPr>
          <a:xfrm>
            <a:off x="0" y="8772669"/>
            <a:ext cx="3011699"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1440" tIns="45720" rIns="91440" bIns="45720" rtlCol="0" anchor="b"/>
          <a:lstStyle>
            <a:lvl1pPr algn="r">
              <a:defRPr sz="1200"/>
            </a:lvl1pPr>
          </a:lstStyle>
          <a:p>
            <a:fld id="{9FE20D9D-1E89-4B96-B204-2BB9C7E4E4C0}" type="slidenum">
              <a:rPr lang="en-US" smtClean="0"/>
              <a:t>‹#›</a:t>
            </a:fld>
            <a:endParaRPr lang="en-US" dirty="0"/>
          </a:p>
        </p:txBody>
      </p:sp>
    </p:spTree>
    <p:extLst>
      <p:ext uri="{BB962C8B-B14F-4D97-AF65-F5344CB8AC3E}">
        <p14:creationId xmlns:p14="http://schemas.microsoft.com/office/powerpoint/2010/main" val="1280112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7"/>
          </a:xfrm>
          <a:prstGeom prst="rect">
            <a:avLst/>
          </a:prstGeom>
        </p:spPr>
        <p:txBody>
          <a:bodyPr vert="horz" lIns="91440" tIns="45720" rIns="91440" bIns="45720" rtlCol="0"/>
          <a:lstStyle>
            <a:lvl1pPr algn="r">
              <a:defRPr sz="1200"/>
            </a:lvl1pPr>
          </a:lstStyle>
          <a:p>
            <a:fld id="{CD50DF8C-53EA-4445-9A18-9A181E614CD6}" type="datetimeFigureOut">
              <a:rPr lang="en-US" smtClean="0"/>
              <a:t>5/22/2019</a:t>
            </a:fld>
            <a:endParaRPr lang="en-US" dirty="0"/>
          </a:p>
        </p:txBody>
      </p:sp>
      <p:sp>
        <p:nvSpPr>
          <p:cNvPr id="4" name="Slide Image Placeholder 3"/>
          <p:cNvSpPr>
            <a:spLocks noGrp="1" noRot="1" noChangeAspect="1"/>
          </p:cNvSpPr>
          <p:nvPr>
            <p:ph type="sldImg" idx="2"/>
          </p:nvPr>
        </p:nvSpPr>
        <p:spPr>
          <a:xfrm>
            <a:off x="1397000" y="1154113"/>
            <a:ext cx="4156075"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1440" tIns="45720" rIns="91440" bIns="45720" rtlCol="0" anchor="b"/>
          <a:lstStyle>
            <a:lvl1pPr algn="r">
              <a:defRPr sz="1200"/>
            </a:lvl1pPr>
          </a:lstStyle>
          <a:p>
            <a:fld id="{3364C11A-0453-F849-A611-9CCBDF7299E6}" type="slidenum">
              <a:rPr lang="en-US" smtClean="0"/>
              <a:t>‹#›</a:t>
            </a:fld>
            <a:endParaRPr lang="en-US" dirty="0"/>
          </a:p>
        </p:txBody>
      </p:sp>
    </p:spTree>
    <p:extLst>
      <p:ext uri="{BB962C8B-B14F-4D97-AF65-F5344CB8AC3E}">
        <p14:creationId xmlns:p14="http://schemas.microsoft.com/office/powerpoint/2010/main" val="208017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58928"/>
            <a:ext cx="5560060" cy="2771866"/>
          </a:xfrm>
        </p:spPr>
        <p:txBody>
          <a:bodyPr/>
          <a:lstStyle/>
          <a:p>
            <a:endParaRPr lang="en-US" dirty="0"/>
          </a:p>
        </p:txBody>
      </p:sp>
      <p:sp>
        <p:nvSpPr>
          <p:cNvPr id="4" name="Slide Number Placeholder 3"/>
          <p:cNvSpPr>
            <a:spLocks noGrp="1"/>
          </p:cNvSpPr>
          <p:nvPr>
            <p:ph type="sldNum" sz="quarter" idx="10"/>
          </p:nvPr>
        </p:nvSpPr>
        <p:spPr/>
        <p:txBody>
          <a:bodyPr/>
          <a:lstStyle/>
          <a:p>
            <a:fld id="{3364C11A-0453-F849-A611-9CCBDF7299E6}" type="slidenum">
              <a:rPr lang="en-US" smtClean="0"/>
              <a:t>1</a:t>
            </a:fld>
            <a:endParaRPr lang="en-US" dirty="0"/>
          </a:p>
        </p:txBody>
      </p:sp>
    </p:spTree>
    <p:extLst>
      <p:ext uri="{BB962C8B-B14F-4D97-AF65-F5344CB8AC3E}">
        <p14:creationId xmlns:p14="http://schemas.microsoft.com/office/powerpoint/2010/main" val="132362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231958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80537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773205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9803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677380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875033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850169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4903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35863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644613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64C11A-0453-F849-A611-9CCBDF7299E6}" type="slidenum">
              <a:rPr lang="en-US" smtClean="0"/>
              <a:t>4</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334931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250751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921316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182797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954484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09317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750633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05215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4158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363026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554261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96781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4C11A-0453-F849-A611-9CCBDF7299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986286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Page Layout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6627" y="2438399"/>
            <a:ext cx="8130746" cy="1071563"/>
          </a:xfrm>
          <a:prstGeom prst="rect">
            <a:avLst/>
          </a:prstGeom>
        </p:spPr>
        <p:txBody>
          <a:bodyPr anchor="b"/>
          <a:lstStyle>
            <a:lvl1pPr algn="ctr">
              <a:defRPr sz="5000" b="0" i="0" baseline="0">
                <a:solidFill>
                  <a:srgbClr val="1C3C71"/>
                </a:solidFill>
                <a:latin typeface="Calibri Bold" charset="0"/>
              </a:defRPr>
            </a:lvl1pPr>
          </a:lstStyle>
          <a:p>
            <a:r>
              <a:rPr lang="en-US" dirty="0" smtClean="0"/>
              <a:t>Section </a:t>
            </a:r>
            <a:r>
              <a:rPr lang="en-US" smtClean="0"/>
              <a:t>Title Calibri Bold </a:t>
            </a:r>
            <a:r>
              <a:rPr lang="en-US" dirty="0" smtClean="0"/>
              <a:t>50pt.</a:t>
            </a:r>
            <a:endParaRPr lang="en-US" dirty="0"/>
          </a:p>
        </p:txBody>
      </p:sp>
      <p:sp>
        <p:nvSpPr>
          <p:cNvPr id="3" name="Subtitle 2"/>
          <p:cNvSpPr>
            <a:spLocks noGrp="1"/>
          </p:cNvSpPr>
          <p:nvPr>
            <p:ph type="subTitle" idx="1" hasCustomPrompt="1"/>
          </p:nvPr>
        </p:nvSpPr>
        <p:spPr>
          <a:xfrm>
            <a:off x="1143000" y="3602038"/>
            <a:ext cx="6858000" cy="605527"/>
          </a:xfrm>
          <a:prstGeom prst="rect">
            <a:avLst/>
          </a:prstGeom>
        </p:spPr>
        <p:txBody>
          <a:bodyPr/>
          <a:lstStyle>
            <a:lvl1pPr marL="0" indent="0" algn="ctr">
              <a:buNone/>
              <a:defRPr sz="2400" baseline="0">
                <a:solidFill>
                  <a:srgbClr val="1C3C71"/>
                </a:solidFill>
                <a:latin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Subtitle Calibri Light 24pt. </a:t>
            </a:r>
            <a:r>
              <a:rPr lang="en-US" dirty="0" err="1" smtClean="0"/>
              <a:t>Deringer</a:t>
            </a:r>
            <a:r>
              <a:rPr lang="en-US" dirty="0" smtClean="0"/>
              <a:t> Blue</a:t>
            </a:r>
            <a:endParaRPr lang="en-US" dirty="0"/>
          </a:p>
        </p:txBody>
      </p:sp>
    </p:spTree>
    <p:extLst>
      <p:ext uri="{BB962C8B-B14F-4D97-AF65-F5344CB8AC3E}">
        <p14:creationId xmlns:p14="http://schemas.microsoft.com/office/powerpoint/2010/main" val="164323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Page Layout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6627" y="2438399"/>
            <a:ext cx="8130746" cy="1071563"/>
          </a:xfrm>
          <a:prstGeom prst="rect">
            <a:avLst/>
          </a:prstGeom>
        </p:spPr>
        <p:txBody>
          <a:bodyPr anchor="b"/>
          <a:lstStyle>
            <a:lvl1pPr algn="ctr">
              <a:defRPr sz="5000" b="0" i="0" baseline="0">
                <a:solidFill>
                  <a:srgbClr val="1C3C71"/>
                </a:solidFill>
                <a:latin typeface="Calibri Bold" charset="0"/>
              </a:defRPr>
            </a:lvl1pPr>
          </a:lstStyle>
          <a:p>
            <a:r>
              <a:rPr lang="en-US" dirty="0" smtClean="0"/>
              <a:t>Section </a:t>
            </a:r>
            <a:r>
              <a:rPr lang="en-US" smtClean="0"/>
              <a:t>Title Calibri Bold </a:t>
            </a:r>
            <a:r>
              <a:rPr lang="en-US" dirty="0" smtClean="0"/>
              <a:t>50pt.</a:t>
            </a:r>
            <a:endParaRPr lang="en-US" dirty="0"/>
          </a:p>
        </p:txBody>
      </p:sp>
      <p:sp>
        <p:nvSpPr>
          <p:cNvPr id="3" name="Subtitle 2"/>
          <p:cNvSpPr>
            <a:spLocks noGrp="1"/>
          </p:cNvSpPr>
          <p:nvPr>
            <p:ph type="subTitle" idx="1" hasCustomPrompt="1"/>
          </p:nvPr>
        </p:nvSpPr>
        <p:spPr>
          <a:xfrm>
            <a:off x="1143000" y="3602038"/>
            <a:ext cx="6858000" cy="605527"/>
          </a:xfrm>
          <a:prstGeom prst="rect">
            <a:avLst/>
          </a:prstGeom>
        </p:spPr>
        <p:txBody>
          <a:bodyPr/>
          <a:lstStyle>
            <a:lvl1pPr marL="0" indent="0" algn="ctr">
              <a:buNone/>
              <a:defRPr sz="2400" baseline="0">
                <a:solidFill>
                  <a:srgbClr val="1C3C71"/>
                </a:solidFill>
                <a:latin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Subtitle Calibri Light 24pt. </a:t>
            </a:r>
            <a:r>
              <a:rPr lang="en-US" dirty="0" err="1" smtClean="0"/>
              <a:t>Deringer</a:t>
            </a:r>
            <a:r>
              <a:rPr lang="en-US" dirty="0" smtClean="0"/>
              <a:t> Blue</a:t>
            </a:r>
            <a:endParaRPr lang="en-US" dirty="0"/>
          </a:p>
        </p:txBody>
      </p:sp>
      <p:sp>
        <p:nvSpPr>
          <p:cNvPr id="7" name="Text Placeholder 14"/>
          <p:cNvSpPr>
            <a:spLocks noGrp="1"/>
          </p:cNvSpPr>
          <p:nvPr>
            <p:ph type="body" sz="quarter" idx="10" hasCustomPrompt="1"/>
          </p:nvPr>
        </p:nvSpPr>
        <p:spPr>
          <a:xfrm>
            <a:off x="211759"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Tree>
    <p:extLst>
      <p:ext uri="{BB962C8B-B14F-4D97-AF65-F5344CB8AC3E}">
        <p14:creationId xmlns:p14="http://schemas.microsoft.com/office/powerpoint/2010/main" val="164323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Content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4538"/>
            <a:ext cx="7886700" cy="986150"/>
          </a:xfrm>
          <a:prstGeom prst="rect">
            <a:avLst/>
          </a:prstGeom>
        </p:spPr>
        <p:txBody>
          <a:bodyPr/>
          <a:lstStyle>
            <a:lvl1pPr>
              <a:defRPr sz="4000" baseline="0">
                <a:solidFill>
                  <a:srgbClr val="1C3C71"/>
                </a:solidFill>
                <a:latin typeface="Calibri Bold" charset="0"/>
              </a:defRPr>
            </a:lvl1pPr>
          </a:lstStyle>
          <a:p>
            <a:r>
              <a:rPr lang="en-US" dirty="0" smtClean="0"/>
              <a:t>Page Title Calibri Bold 40pt.</a:t>
            </a:r>
            <a:endParaRPr lang="en-US" dirty="0"/>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Tree>
    <p:extLst>
      <p:ext uri="{BB962C8B-B14F-4D97-AF65-F5344CB8AC3E}">
        <p14:creationId xmlns:p14="http://schemas.microsoft.com/office/powerpoint/2010/main" val="3894793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Content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4538"/>
            <a:ext cx="7886700" cy="986150"/>
          </a:xfrm>
          <a:prstGeom prst="rect">
            <a:avLst/>
          </a:prstGeom>
        </p:spPr>
        <p:txBody>
          <a:bodyPr/>
          <a:lstStyle>
            <a:lvl1pPr>
              <a:defRPr sz="4000" baseline="0">
                <a:solidFill>
                  <a:srgbClr val="1C3C71"/>
                </a:solidFill>
                <a:latin typeface="Calibri Bold" charset="0"/>
              </a:defRPr>
            </a:lvl1pPr>
          </a:lstStyle>
          <a:p>
            <a:r>
              <a:rPr lang="en-US" dirty="0" smtClean="0"/>
              <a:t>Page Title Calibri Bold 40pt.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6" name="Picture Placeholder 5"/>
          <p:cNvSpPr>
            <a:spLocks noGrp="1"/>
          </p:cNvSpPr>
          <p:nvPr>
            <p:ph type="pic" sz="quarter" idx="11"/>
          </p:nvPr>
        </p:nvSpPr>
        <p:spPr>
          <a:xfrm>
            <a:off x="4670425" y="1825625"/>
            <a:ext cx="4473575" cy="3133725"/>
          </a:xfrm>
          <a:prstGeom prst="rect">
            <a:avLst/>
          </a:prstGeom>
        </p:spPr>
        <p:txBody>
          <a:bodyPr/>
          <a:lstStyle/>
          <a:p>
            <a:endParaRPr lang="en-US" dirty="0"/>
          </a:p>
        </p:txBody>
      </p:sp>
      <p:sp>
        <p:nvSpPr>
          <p:cNvPr id="9" name="Text Placeholder 8"/>
          <p:cNvSpPr>
            <a:spLocks noGrp="1"/>
          </p:cNvSpPr>
          <p:nvPr>
            <p:ph type="body" sz="quarter" idx="12"/>
          </p:nvPr>
        </p:nvSpPr>
        <p:spPr>
          <a:xfrm>
            <a:off x="628650" y="1825625"/>
            <a:ext cx="3894138" cy="41465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317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Content Layou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4538"/>
            <a:ext cx="7886700" cy="986150"/>
          </a:xfrm>
          <a:prstGeom prst="rect">
            <a:avLst/>
          </a:prstGeom>
        </p:spPr>
        <p:txBody>
          <a:bodyPr/>
          <a:lstStyle>
            <a:lvl1pPr>
              <a:defRPr sz="4000" baseline="0">
                <a:solidFill>
                  <a:srgbClr val="1C3C71"/>
                </a:solidFill>
                <a:latin typeface="Calibri Bold" charset="0"/>
              </a:defRPr>
            </a:lvl1pPr>
          </a:lstStyle>
          <a:p>
            <a:r>
              <a:rPr lang="en-US" dirty="0" smtClean="0"/>
              <a:t>Page Title Calibri Bold 40pt.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9" name="Text Placeholder 8"/>
          <p:cNvSpPr>
            <a:spLocks noGrp="1"/>
          </p:cNvSpPr>
          <p:nvPr>
            <p:ph type="body" sz="quarter" idx="12"/>
          </p:nvPr>
        </p:nvSpPr>
        <p:spPr>
          <a:xfrm>
            <a:off x="628650" y="1825625"/>
            <a:ext cx="7886700" cy="41465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358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Content Layout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4538"/>
            <a:ext cx="4338766" cy="986150"/>
          </a:xfrm>
          <a:prstGeom prst="rect">
            <a:avLst/>
          </a:prstGeom>
        </p:spPr>
        <p:txBody>
          <a:bodyPr/>
          <a:lstStyle>
            <a:lvl1pPr>
              <a:defRPr sz="3200" baseline="0">
                <a:solidFill>
                  <a:srgbClr val="1C3C71"/>
                </a:solidFill>
                <a:latin typeface="Calibri Bold" charset="0"/>
              </a:defRPr>
            </a:lvl1pPr>
          </a:lstStyle>
          <a:p>
            <a:r>
              <a:rPr lang="en-US" dirty="0" smtClean="0"/>
              <a:t>Page Title Calibri Bold 32pt.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9" name="Text Placeholder 8"/>
          <p:cNvSpPr>
            <a:spLocks noGrp="1"/>
          </p:cNvSpPr>
          <p:nvPr>
            <p:ph type="body" sz="quarter" idx="12"/>
          </p:nvPr>
        </p:nvSpPr>
        <p:spPr>
          <a:xfrm>
            <a:off x="628650" y="1825625"/>
            <a:ext cx="4338766" cy="41465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p:nvPr userDrawn="1"/>
        </p:nvSpPr>
        <p:spPr>
          <a:xfrm>
            <a:off x="5276088" y="172995"/>
            <a:ext cx="3867912" cy="6112475"/>
          </a:xfrm>
          <a:prstGeom prst="rect">
            <a:avLst/>
          </a:prstGeom>
          <a:solidFill>
            <a:srgbClr val="FFC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Content Placeholder 6"/>
          <p:cNvSpPr>
            <a:spLocks noGrp="1"/>
          </p:cNvSpPr>
          <p:nvPr>
            <p:ph sz="quarter" idx="13"/>
          </p:nvPr>
        </p:nvSpPr>
        <p:spPr>
          <a:xfrm>
            <a:off x="5618205" y="704538"/>
            <a:ext cx="3229233" cy="526763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3710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Content Layout 5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4538"/>
            <a:ext cx="4338766" cy="986150"/>
          </a:xfrm>
          <a:prstGeom prst="rect">
            <a:avLst/>
          </a:prstGeom>
        </p:spPr>
        <p:txBody>
          <a:bodyPr/>
          <a:lstStyle>
            <a:lvl1pPr>
              <a:defRPr sz="3200" baseline="0">
                <a:solidFill>
                  <a:srgbClr val="1C3C71"/>
                </a:solidFill>
                <a:latin typeface="Calibri Bold" charset="0"/>
              </a:defRPr>
            </a:lvl1pPr>
          </a:lstStyle>
          <a:p>
            <a:r>
              <a:rPr lang="en-US" dirty="0" smtClean="0"/>
              <a:t>Page Title Calibri Bold 32pt.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9" name="Text Placeholder 8"/>
          <p:cNvSpPr>
            <a:spLocks noGrp="1"/>
          </p:cNvSpPr>
          <p:nvPr>
            <p:ph type="body" sz="quarter" idx="12"/>
          </p:nvPr>
        </p:nvSpPr>
        <p:spPr>
          <a:xfrm>
            <a:off x="628650" y="1825625"/>
            <a:ext cx="4338766" cy="41465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p:nvPr userDrawn="1"/>
        </p:nvSpPr>
        <p:spPr>
          <a:xfrm>
            <a:off x="5276088" y="172995"/>
            <a:ext cx="3867912" cy="6112475"/>
          </a:xfrm>
          <a:prstGeom prst="rect">
            <a:avLst/>
          </a:prstGeom>
          <a:solidFill>
            <a:srgbClr val="1C3C71">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Content Placeholder 6"/>
          <p:cNvSpPr>
            <a:spLocks noGrp="1"/>
          </p:cNvSpPr>
          <p:nvPr>
            <p:ph sz="quarter" idx="13"/>
          </p:nvPr>
        </p:nvSpPr>
        <p:spPr>
          <a:xfrm>
            <a:off x="5618205" y="704538"/>
            <a:ext cx="3229233" cy="526763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7780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Content Layout 6">
    <p:spTree>
      <p:nvGrpSpPr>
        <p:cNvPr id="1" name=""/>
        <p:cNvGrpSpPr/>
        <p:nvPr/>
      </p:nvGrpSpPr>
      <p:grpSpPr>
        <a:xfrm>
          <a:off x="0" y="0"/>
          <a:ext cx="0" cy="0"/>
          <a:chOff x="0" y="0"/>
          <a:chExt cx="0" cy="0"/>
        </a:xfrm>
      </p:grpSpPr>
      <p:sp>
        <p:nvSpPr>
          <p:cNvPr id="3" name="Rectangle 2"/>
          <p:cNvSpPr/>
          <p:nvPr userDrawn="1"/>
        </p:nvSpPr>
        <p:spPr>
          <a:xfrm>
            <a:off x="1" y="172996"/>
            <a:ext cx="9144000" cy="2207740"/>
          </a:xfrm>
          <a:prstGeom prst="rect">
            <a:avLst/>
          </a:prstGeom>
          <a:solidFill>
            <a:srgbClr val="FFC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628650" y="2673382"/>
            <a:ext cx="4882464" cy="639315"/>
          </a:xfrm>
          <a:prstGeom prst="rect">
            <a:avLst/>
          </a:prstGeom>
        </p:spPr>
        <p:txBody>
          <a:bodyPr/>
          <a:lstStyle>
            <a:lvl1pPr>
              <a:defRPr sz="3200" baseline="0">
                <a:solidFill>
                  <a:srgbClr val="1C3C71"/>
                </a:solidFill>
                <a:latin typeface="Calibri Bold" charset="0"/>
              </a:defRPr>
            </a:lvl1pPr>
          </a:lstStyle>
          <a:p>
            <a:r>
              <a:rPr lang="en-US" dirty="0" smtClean="0"/>
              <a:t>Page Title Calibri Bold 32pt.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9" name="Text Placeholder 8"/>
          <p:cNvSpPr>
            <a:spLocks noGrp="1"/>
          </p:cNvSpPr>
          <p:nvPr>
            <p:ph type="body" sz="quarter" idx="12"/>
          </p:nvPr>
        </p:nvSpPr>
        <p:spPr>
          <a:xfrm>
            <a:off x="628650" y="3312697"/>
            <a:ext cx="3902161" cy="265947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p:nvPr>
        </p:nvSpPr>
        <p:spPr>
          <a:xfrm>
            <a:off x="4770439" y="3312697"/>
            <a:ext cx="3789362" cy="265947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icture Placeholder 4"/>
          <p:cNvSpPr>
            <a:spLocks noGrp="1"/>
          </p:cNvSpPr>
          <p:nvPr>
            <p:ph type="pic" sz="quarter" idx="14"/>
          </p:nvPr>
        </p:nvSpPr>
        <p:spPr>
          <a:xfrm>
            <a:off x="628650" y="552450"/>
            <a:ext cx="7931150" cy="1449388"/>
          </a:xfrm>
          <a:prstGeom prst="rect">
            <a:avLst/>
          </a:prstGeom>
        </p:spPr>
        <p:txBody>
          <a:bodyPr/>
          <a:lstStyle/>
          <a:p>
            <a:endParaRPr lang="en-US" dirty="0"/>
          </a:p>
        </p:txBody>
      </p:sp>
    </p:spTree>
    <p:extLst>
      <p:ext uri="{BB962C8B-B14F-4D97-AF65-F5344CB8AC3E}">
        <p14:creationId xmlns:p14="http://schemas.microsoft.com/office/powerpoint/2010/main" val="1602482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Content Layout 6a">
    <p:spTree>
      <p:nvGrpSpPr>
        <p:cNvPr id="1" name=""/>
        <p:cNvGrpSpPr/>
        <p:nvPr/>
      </p:nvGrpSpPr>
      <p:grpSpPr>
        <a:xfrm>
          <a:off x="0" y="0"/>
          <a:ext cx="0" cy="0"/>
          <a:chOff x="0" y="0"/>
          <a:chExt cx="0" cy="0"/>
        </a:xfrm>
      </p:grpSpPr>
      <p:sp>
        <p:nvSpPr>
          <p:cNvPr id="3" name="Rectangle 2"/>
          <p:cNvSpPr/>
          <p:nvPr userDrawn="1"/>
        </p:nvSpPr>
        <p:spPr>
          <a:xfrm>
            <a:off x="1" y="172996"/>
            <a:ext cx="9144000" cy="2207740"/>
          </a:xfrm>
          <a:prstGeom prst="rect">
            <a:avLst/>
          </a:prstGeom>
          <a:solidFill>
            <a:srgbClr val="1C3C71">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628650" y="2673382"/>
            <a:ext cx="4882464" cy="639315"/>
          </a:xfrm>
          <a:prstGeom prst="rect">
            <a:avLst/>
          </a:prstGeom>
        </p:spPr>
        <p:txBody>
          <a:bodyPr/>
          <a:lstStyle>
            <a:lvl1pPr>
              <a:defRPr sz="3200" baseline="0">
                <a:solidFill>
                  <a:srgbClr val="1C3C71"/>
                </a:solidFill>
                <a:latin typeface="Calibri Bold" charset="0"/>
              </a:defRPr>
            </a:lvl1pPr>
          </a:lstStyle>
          <a:p>
            <a:r>
              <a:rPr lang="en-US" dirty="0" smtClean="0"/>
              <a:t>Page Title Calibri Bold 32pt.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9" name="Text Placeholder 8"/>
          <p:cNvSpPr>
            <a:spLocks noGrp="1"/>
          </p:cNvSpPr>
          <p:nvPr>
            <p:ph type="body" sz="quarter" idx="12"/>
          </p:nvPr>
        </p:nvSpPr>
        <p:spPr>
          <a:xfrm>
            <a:off x="628650" y="3312697"/>
            <a:ext cx="3902161" cy="265947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p:nvPr>
        </p:nvSpPr>
        <p:spPr>
          <a:xfrm>
            <a:off x="4770439" y="3312697"/>
            <a:ext cx="3789362" cy="265947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4"/>
          <p:cNvSpPr>
            <a:spLocks noGrp="1"/>
          </p:cNvSpPr>
          <p:nvPr>
            <p:ph type="pic" sz="quarter" idx="14"/>
          </p:nvPr>
        </p:nvSpPr>
        <p:spPr>
          <a:xfrm>
            <a:off x="628650" y="552450"/>
            <a:ext cx="7931150" cy="1449388"/>
          </a:xfrm>
          <a:prstGeom prst="rect">
            <a:avLst/>
          </a:prstGeom>
        </p:spPr>
        <p:txBody>
          <a:bodyPr/>
          <a:lstStyle/>
          <a:p>
            <a:endParaRPr lang="en-US" dirty="0"/>
          </a:p>
        </p:txBody>
      </p:sp>
    </p:spTree>
    <p:extLst>
      <p:ext uri="{BB962C8B-B14F-4D97-AF65-F5344CB8AC3E}">
        <p14:creationId xmlns:p14="http://schemas.microsoft.com/office/powerpoint/2010/main" val="3128667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Content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4538"/>
            <a:ext cx="7886700" cy="986150"/>
          </a:xfrm>
          <a:prstGeom prst="rect">
            <a:avLst/>
          </a:prstGeom>
        </p:spPr>
        <p:txBody>
          <a:bodyPr/>
          <a:lstStyle>
            <a:lvl1pPr>
              <a:defRPr sz="4000" baseline="0">
                <a:solidFill>
                  <a:srgbClr val="1C3C71"/>
                </a:solidFill>
                <a:latin typeface="Calibri Bold" charset="0"/>
              </a:defRPr>
            </a:lvl1pPr>
          </a:lstStyle>
          <a:p>
            <a:r>
              <a:rPr lang="en-US" dirty="0" smtClean="0"/>
              <a:t>Page Title Calibri Bold 40pt.</a:t>
            </a:r>
            <a:endParaRPr lang="en-US" dirty="0"/>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Tree>
    <p:extLst>
      <p:ext uri="{BB962C8B-B14F-4D97-AF65-F5344CB8AC3E}">
        <p14:creationId xmlns:p14="http://schemas.microsoft.com/office/powerpoint/2010/main" val="1810213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Content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4538"/>
            <a:ext cx="7886700" cy="986150"/>
          </a:xfrm>
          <a:prstGeom prst="rect">
            <a:avLst/>
          </a:prstGeom>
        </p:spPr>
        <p:txBody>
          <a:bodyPr/>
          <a:lstStyle>
            <a:lvl1pPr>
              <a:defRPr sz="4000" baseline="0">
                <a:solidFill>
                  <a:srgbClr val="1C3C71"/>
                </a:solidFill>
                <a:latin typeface="Calibri Bold" charset="0"/>
              </a:defRPr>
            </a:lvl1pPr>
          </a:lstStyle>
          <a:p>
            <a:r>
              <a:rPr lang="en-US" dirty="0" smtClean="0"/>
              <a:t>Page Title Calibri Bold 40pt.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6" name="Picture Placeholder 5"/>
          <p:cNvSpPr>
            <a:spLocks noGrp="1"/>
          </p:cNvSpPr>
          <p:nvPr>
            <p:ph type="pic" sz="quarter" idx="11"/>
          </p:nvPr>
        </p:nvSpPr>
        <p:spPr>
          <a:xfrm>
            <a:off x="4670425" y="1825625"/>
            <a:ext cx="4473575" cy="3133725"/>
          </a:xfrm>
          <a:prstGeom prst="rect">
            <a:avLst/>
          </a:prstGeom>
        </p:spPr>
        <p:txBody>
          <a:bodyPr/>
          <a:lstStyle/>
          <a:p>
            <a:endParaRPr lang="en-US" dirty="0"/>
          </a:p>
        </p:txBody>
      </p:sp>
      <p:sp>
        <p:nvSpPr>
          <p:cNvPr id="9" name="Text Placeholder 8"/>
          <p:cNvSpPr>
            <a:spLocks noGrp="1"/>
          </p:cNvSpPr>
          <p:nvPr>
            <p:ph type="body" sz="quarter" idx="12"/>
          </p:nvPr>
        </p:nvSpPr>
        <p:spPr>
          <a:xfrm>
            <a:off x="628650" y="1825625"/>
            <a:ext cx="3894138" cy="41465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412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Content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4538"/>
            <a:ext cx="7886700" cy="986150"/>
          </a:xfrm>
          <a:prstGeom prst="rect">
            <a:avLst/>
          </a:prstGeom>
        </p:spPr>
        <p:txBody>
          <a:bodyPr/>
          <a:lstStyle>
            <a:lvl1pPr>
              <a:defRPr sz="4000" baseline="0">
                <a:solidFill>
                  <a:srgbClr val="1C3C71"/>
                </a:solidFill>
                <a:latin typeface="Calibri Bold" charset="0"/>
              </a:defRPr>
            </a:lvl1pPr>
          </a:lstStyle>
          <a:p>
            <a:r>
              <a:rPr lang="en-US" dirty="0" smtClean="0"/>
              <a:t>Page Title Calibri Bold 40pt.</a:t>
            </a:r>
            <a:endParaRPr lang="en-US" dirty="0"/>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Tree>
    <p:extLst>
      <p:ext uri="{BB962C8B-B14F-4D97-AF65-F5344CB8AC3E}">
        <p14:creationId xmlns:p14="http://schemas.microsoft.com/office/powerpoint/2010/main" val="1860189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Content Layou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4538"/>
            <a:ext cx="7886700" cy="986150"/>
          </a:xfrm>
          <a:prstGeom prst="rect">
            <a:avLst/>
          </a:prstGeom>
        </p:spPr>
        <p:txBody>
          <a:bodyPr/>
          <a:lstStyle>
            <a:lvl1pPr>
              <a:defRPr sz="4000" baseline="0">
                <a:solidFill>
                  <a:srgbClr val="1C3C71"/>
                </a:solidFill>
                <a:latin typeface="Calibri Bold" charset="0"/>
              </a:defRPr>
            </a:lvl1pPr>
          </a:lstStyle>
          <a:p>
            <a:r>
              <a:rPr lang="en-US" dirty="0" smtClean="0"/>
              <a:t>Page Title Calibri Bold 40pt.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9" name="Text Placeholder 8"/>
          <p:cNvSpPr>
            <a:spLocks noGrp="1"/>
          </p:cNvSpPr>
          <p:nvPr>
            <p:ph type="body" sz="quarter" idx="12"/>
          </p:nvPr>
        </p:nvSpPr>
        <p:spPr>
          <a:xfrm>
            <a:off x="628650" y="1825625"/>
            <a:ext cx="7886700" cy="41465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41446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 Content Layout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4538"/>
            <a:ext cx="4338766" cy="986150"/>
          </a:xfrm>
          <a:prstGeom prst="rect">
            <a:avLst/>
          </a:prstGeom>
        </p:spPr>
        <p:txBody>
          <a:bodyPr/>
          <a:lstStyle>
            <a:lvl1pPr>
              <a:defRPr sz="3200" baseline="0">
                <a:solidFill>
                  <a:srgbClr val="1C3C71"/>
                </a:solidFill>
                <a:latin typeface="Calibri Bold" charset="0"/>
              </a:defRPr>
            </a:lvl1pPr>
          </a:lstStyle>
          <a:p>
            <a:r>
              <a:rPr lang="en-US" dirty="0" smtClean="0"/>
              <a:t>Page Title Calibri Bold 32pt.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9" name="Text Placeholder 8"/>
          <p:cNvSpPr>
            <a:spLocks noGrp="1"/>
          </p:cNvSpPr>
          <p:nvPr>
            <p:ph type="body" sz="quarter" idx="12"/>
          </p:nvPr>
        </p:nvSpPr>
        <p:spPr>
          <a:xfrm>
            <a:off x="628650" y="1825625"/>
            <a:ext cx="4338766" cy="41465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p:nvPr userDrawn="1"/>
        </p:nvSpPr>
        <p:spPr>
          <a:xfrm>
            <a:off x="5276088" y="172995"/>
            <a:ext cx="3867912" cy="6112475"/>
          </a:xfrm>
          <a:prstGeom prst="rect">
            <a:avLst/>
          </a:prstGeom>
          <a:solidFill>
            <a:srgbClr val="FFC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Content Placeholder 6"/>
          <p:cNvSpPr>
            <a:spLocks noGrp="1"/>
          </p:cNvSpPr>
          <p:nvPr>
            <p:ph sz="quarter" idx="13"/>
          </p:nvPr>
        </p:nvSpPr>
        <p:spPr>
          <a:xfrm>
            <a:off x="5618205" y="704538"/>
            <a:ext cx="3229233" cy="526763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84921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 Content Layout 5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4538"/>
            <a:ext cx="4338766" cy="986150"/>
          </a:xfrm>
          <a:prstGeom prst="rect">
            <a:avLst/>
          </a:prstGeom>
        </p:spPr>
        <p:txBody>
          <a:bodyPr/>
          <a:lstStyle>
            <a:lvl1pPr>
              <a:defRPr sz="3200" baseline="0">
                <a:solidFill>
                  <a:srgbClr val="1C3C71"/>
                </a:solidFill>
                <a:latin typeface="Calibri Bold" charset="0"/>
              </a:defRPr>
            </a:lvl1pPr>
          </a:lstStyle>
          <a:p>
            <a:r>
              <a:rPr lang="en-US" dirty="0" smtClean="0"/>
              <a:t>Page Title Calibri Bold 32pt.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9" name="Text Placeholder 8"/>
          <p:cNvSpPr>
            <a:spLocks noGrp="1"/>
          </p:cNvSpPr>
          <p:nvPr>
            <p:ph type="body" sz="quarter" idx="12"/>
          </p:nvPr>
        </p:nvSpPr>
        <p:spPr>
          <a:xfrm>
            <a:off x="628650" y="1825625"/>
            <a:ext cx="4338766" cy="41465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p:nvPr userDrawn="1"/>
        </p:nvSpPr>
        <p:spPr>
          <a:xfrm>
            <a:off x="5276088" y="172995"/>
            <a:ext cx="3867912" cy="6112475"/>
          </a:xfrm>
          <a:prstGeom prst="rect">
            <a:avLst/>
          </a:prstGeom>
          <a:solidFill>
            <a:srgbClr val="1C3C71">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Content Placeholder 6"/>
          <p:cNvSpPr>
            <a:spLocks noGrp="1"/>
          </p:cNvSpPr>
          <p:nvPr>
            <p:ph sz="quarter" idx="13"/>
          </p:nvPr>
        </p:nvSpPr>
        <p:spPr>
          <a:xfrm>
            <a:off x="5618205" y="704538"/>
            <a:ext cx="3229233" cy="526763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5785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Content Layout 6">
    <p:spTree>
      <p:nvGrpSpPr>
        <p:cNvPr id="1" name=""/>
        <p:cNvGrpSpPr/>
        <p:nvPr/>
      </p:nvGrpSpPr>
      <p:grpSpPr>
        <a:xfrm>
          <a:off x="0" y="0"/>
          <a:ext cx="0" cy="0"/>
          <a:chOff x="0" y="0"/>
          <a:chExt cx="0" cy="0"/>
        </a:xfrm>
      </p:grpSpPr>
      <p:sp>
        <p:nvSpPr>
          <p:cNvPr id="3" name="Rectangle 2"/>
          <p:cNvSpPr/>
          <p:nvPr userDrawn="1"/>
        </p:nvSpPr>
        <p:spPr>
          <a:xfrm>
            <a:off x="1" y="172996"/>
            <a:ext cx="9144000" cy="2207740"/>
          </a:xfrm>
          <a:prstGeom prst="rect">
            <a:avLst/>
          </a:prstGeom>
          <a:solidFill>
            <a:srgbClr val="FFC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628650" y="2673382"/>
            <a:ext cx="4882464" cy="639315"/>
          </a:xfrm>
          <a:prstGeom prst="rect">
            <a:avLst/>
          </a:prstGeom>
        </p:spPr>
        <p:txBody>
          <a:bodyPr/>
          <a:lstStyle>
            <a:lvl1pPr>
              <a:defRPr sz="3200" baseline="0">
                <a:solidFill>
                  <a:srgbClr val="1C3C71"/>
                </a:solidFill>
                <a:latin typeface="Calibri Bold" charset="0"/>
              </a:defRPr>
            </a:lvl1pPr>
          </a:lstStyle>
          <a:p>
            <a:r>
              <a:rPr lang="en-US" dirty="0" smtClean="0"/>
              <a:t>Page Title Calibri Bold 32pt.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9" name="Text Placeholder 8"/>
          <p:cNvSpPr>
            <a:spLocks noGrp="1"/>
          </p:cNvSpPr>
          <p:nvPr>
            <p:ph type="body" sz="quarter" idx="12"/>
          </p:nvPr>
        </p:nvSpPr>
        <p:spPr>
          <a:xfrm>
            <a:off x="628650" y="3312697"/>
            <a:ext cx="3902161" cy="265947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p:nvPr>
        </p:nvSpPr>
        <p:spPr>
          <a:xfrm>
            <a:off x="4770439" y="3312697"/>
            <a:ext cx="3789362" cy="265947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icture Placeholder 4"/>
          <p:cNvSpPr>
            <a:spLocks noGrp="1"/>
          </p:cNvSpPr>
          <p:nvPr>
            <p:ph type="pic" sz="quarter" idx="14"/>
          </p:nvPr>
        </p:nvSpPr>
        <p:spPr>
          <a:xfrm>
            <a:off x="628650" y="552450"/>
            <a:ext cx="7931150" cy="1449388"/>
          </a:xfrm>
          <a:prstGeom prst="rect">
            <a:avLst/>
          </a:prstGeom>
        </p:spPr>
        <p:txBody>
          <a:bodyPr/>
          <a:lstStyle/>
          <a:p>
            <a:endParaRPr lang="en-US" dirty="0"/>
          </a:p>
        </p:txBody>
      </p:sp>
    </p:spTree>
    <p:extLst>
      <p:ext uri="{BB962C8B-B14F-4D97-AF65-F5344CB8AC3E}">
        <p14:creationId xmlns:p14="http://schemas.microsoft.com/office/powerpoint/2010/main" val="2713038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Content Layout 6a">
    <p:spTree>
      <p:nvGrpSpPr>
        <p:cNvPr id="1" name=""/>
        <p:cNvGrpSpPr/>
        <p:nvPr/>
      </p:nvGrpSpPr>
      <p:grpSpPr>
        <a:xfrm>
          <a:off x="0" y="0"/>
          <a:ext cx="0" cy="0"/>
          <a:chOff x="0" y="0"/>
          <a:chExt cx="0" cy="0"/>
        </a:xfrm>
      </p:grpSpPr>
      <p:sp>
        <p:nvSpPr>
          <p:cNvPr id="3" name="Rectangle 2"/>
          <p:cNvSpPr/>
          <p:nvPr userDrawn="1"/>
        </p:nvSpPr>
        <p:spPr>
          <a:xfrm>
            <a:off x="1" y="172996"/>
            <a:ext cx="9144000" cy="2207740"/>
          </a:xfrm>
          <a:prstGeom prst="rect">
            <a:avLst/>
          </a:prstGeom>
          <a:solidFill>
            <a:srgbClr val="1C3C71">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628650" y="2673382"/>
            <a:ext cx="4882464" cy="639315"/>
          </a:xfrm>
          <a:prstGeom prst="rect">
            <a:avLst/>
          </a:prstGeom>
        </p:spPr>
        <p:txBody>
          <a:bodyPr/>
          <a:lstStyle>
            <a:lvl1pPr>
              <a:defRPr sz="3200" baseline="0">
                <a:solidFill>
                  <a:srgbClr val="1C3C71"/>
                </a:solidFill>
                <a:latin typeface="Calibri Bold" charset="0"/>
              </a:defRPr>
            </a:lvl1pPr>
          </a:lstStyle>
          <a:p>
            <a:r>
              <a:rPr lang="en-US" dirty="0" smtClean="0"/>
              <a:t>Page Title Calibri Bold 32pt.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9" name="Text Placeholder 8"/>
          <p:cNvSpPr>
            <a:spLocks noGrp="1"/>
          </p:cNvSpPr>
          <p:nvPr>
            <p:ph type="body" sz="quarter" idx="12"/>
          </p:nvPr>
        </p:nvSpPr>
        <p:spPr>
          <a:xfrm>
            <a:off x="628650" y="3312697"/>
            <a:ext cx="3902161" cy="265947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p:nvPr>
        </p:nvSpPr>
        <p:spPr>
          <a:xfrm>
            <a:off x="4770439" y="3312697"/>
            <a:ext cx="3789362" cy="265947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4"/>
          <p:cNvSpPr>
            <a:spLocks noGrp="1"/>
          </p:cNvSpPr>
          <p:nvPr>
            <p:ph type="pic" sz="quarter" idx="14"/>
          </p:nvPr>
        </p:nvSpPr>
        <p:spPr>
          <a:xfrm>
            <a:off x="628650" y="552450"/>
            <a:ext cx="7931150" cy="1449388"/>
          </a:xfrm>
          <a:prstGeom prst="rect">
            <a:avLst/>
          </a:prstGeom>
        </p:spPr>
        <p:txBody>
          <a:bodyPr/>
          <a:lstStyle/>
          <a:p>
            <a:endParaRPr lang="en-US" dirty="0"/>
          </a:p>
        </p:txBody>
      </p:sp>
    </p:spTree>
    <p:extLst>
      <p:ext uri="{BB962C8B-B14F-4D97-AF65-F5344CB8AC3E}">
        <p14:creationId xmlns:p14="http://schemas.microsoft.com/office/powerpoint/2010/main" val="3785197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age Layout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6627" y="2438399"/>
            <a:ext cx="8130746" cy="1071563"/>
          </a:xfrm>
          <a:prstGeom prst="rect">
            <a:avLst/>
          </a:prstGeom>
        </p:spPr>
        <p:txBody>
          <a:bodyPr anchor="b"/>
          <a:lstStyle>
            <a:lvl1pPr algn="ctr">
              <a:defRPr sz="5000" b="0" i="0" baseline="0">
                <a:solidFill>
                  <a:srgbClr val="1C3C71"/>
                </a:solidFill>
                <a:latin typeface="Calibri Bold" charset="0"/>
              </a:defRPr>
            </a:lvl1pPr>
          </a:lstStyle>
          <a:p>
            <a:r>
              <a:rPr lang="en-US" dirty="0" smtClean="0"/>
              <a:t>Section </a:t>
            </a:r>
            <a:r>
              <a:rPr lang="en-US" smtClean="0"/>
              <a:t>Title Calibri Bold </a:t>
            </a:r>
            <a:r>
              <a:rPr lang="en-US" dirty="0" smtClean="0"/>
              <a:t>50pt.</a:t>
            </a:r>
            <a:endParaRPr lang="en-US" dirty="0"/>
          </a:p>
        </p:txBody>
      </p:sp>
      <p:sp>
        <p:nvSpPr>
          <p:cNvPr id="3" name="Subtitle 2"/>
          <p:cNvSpPr>
            <a:spLocks noGrp="1"/>
          </p:cNvSpPr>
          <p:nvPr>
            <p:ph type="subTitle" idx="1" hasCustomPrompt="1"/>
          </p:nvPr>
        </p:nvSpPr>
        <p:spPr>
          <a:xfrm>
            <a:off x="1143000" y="3602038"/>
            <a:ext cx="6858000" cy="605527"/>
          </a:xfrm>
          <a:prstGeom prst="rect">
            <a:avLst/>
          </a:prstGeom>
        </p:spPr>
        <p:txBody>
          <a:bodyPr/>
          <a:lstStyle>
            <a:lvl1pPr marL="0" indent="0" algn="ctr">
              <a:buNone/>
              <a:defRPr sz="2400" baseline="0">
                <a:solidFill>
                  <a:srgbClr val="1C3C71"/>
                </a:solidFill>
                <a:latin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Subtitle Calibri Light 24pt. </a:t>
            </a:r>
            <a:r>
              <a:rPr lang="en-US" dirty="0" err="1" smtClean="0"/>
              <a:t>Deringer</a:t>
            </a:r>
            <a:r>
              <a:rPr lang="en-US" dirty="0" smtClean="0"/>
              <a:t> Blue</a:t>
            </a:r>
            <a:endParaRPr lang="en-US" dirty="0"/>
          </a:p>
        </p:txBody>
      </p:sp>
      <p:sp>
        <p:nvSpPr>
          <p:cNvPr id="7" name="Text Placeholder 14"/>
          <p:cNvSpPr>
            <a:spLocks noGrp="1"/>
          </p:cNvSpPr>
          <p:nvPr>
            <p:ph type="body" sz="quarter" idx="10" hasCustomPrompt="1"/>
          </p:nvPr>
        </p:nvSpPr>
        <p:spPr>
          <a:xfrm>
            <a:off x="211759"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Tree>
    <p:extLst>
      <p:ext uri="{BB962C8B-B14F-4D97-AF65-F5344CB8AC3E}">
        <p14:creationId xmlns:p14="http://schemas.microsoft.com/office/powerpoint/2010/main" val="519329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Page Layout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6627" y="2438399"/>
            <a:ext cx="8130746" cy="1071563"/>
          </a:xfrm>
          <a:prstGeom prst="rect">
            <a:avLst/>
          </a:prstGeom>
        </p:spPr>
        <p:txBody>
          <a:bodyPr anchor="b"/>
          <a:lstStyle>
            <a:lvl1pPr algn="ctr">
              <a:defRPr sz="5000" b="0" i="0" baseline="0">
                <a:solidFill>
                  <a:srgbClr val="1C3C71"/>
                </a:solidFill>
                <a:latin typeface="Calibri Bold" charset="0"/>
              </a:defRPr>
            </a:lvl1pPr>
          </a:lstStyle>
          <a:p>
            <a:r>
              <a:rPr lang="en-US" dirty="0" smtClean="0"/>
              <a:t>Section </a:t>
            </a:r>
            <a:r>
              <a:rPr lang="en-US" smtClean="0"/>
              <a:t>Title Calibri Bold </a:t>
            </a:r>
            <a:r>
              <a:rPr lang="en-US" dirty="0" smtClean="0"/>
              <a:t>50pt.</a:t>
            </a:r>
            <a:endParaRPr lang="en-US" dirty="0"/>
          </a:p>
        </p:txBody>
      </p:sp>
      <p:sp>
        <p:nvSpPr>
          <p:cNvPr id="3" name="Subtitle 2"/>
          <p:cNvSpPr>
            <a:spLocks noGrp="1"/>
          </p:cNvSpPr>
          <p:nvPr>
            <p:ph type="subTitle" idx="1" hasCustomPrompt="1"/>
          </p:nvPr>
        </p:nvSpPr>
        <p:spPr>
          <a:xfrm>
            <a:off x="1143000" y="3602038"/>
            <a:ext cx="6858000" cy="605527"/>
          </a:xfrm>
          <a:prstGeom prst="rect">
            <a:avLst/>
          </a:prstGeom>
        </p:spPr>
        <p:txBody>
          <a:bodyPr/>
          <a:lstStyle>
            <a:lvl1pPr marL="0" indent="0" algn="ctr">
              <a:buNone/>
              <a:defRPr sz="2400" baseline="0">
                <a:solidFill>
                  <a:srgbClr val="1C3C71"/>
                </a:solidFill>
                <a:latin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Subtitle Calibri Light 24pt. </a:t>
            </a:r>
            <a:r>
              <a:rPr lang="en-US" dirty="0" err="1" smtClean="0"/>
              <a:t>Deringer</a:t>
            </a:r>
            <a:r>
              <a:rPr lang="en-US" dirty="0" smtClean="0"/>
              <a:t> Blue</a:t>
            </a:r>
            <a:endParaRPr lang="en-US" dirty="0"/>
          </a:p>
        </p:txBody>
      </p:sp>
      <p:sp>
        <p:nvSpPr>
          <p:cNvPr id="7" name="Text Placeholder 14"/>
          <p:cNvSpPr>
            <a:spLocks noGrp="1"/>
          </p:cNvSpPr>
          <p:nvPr>
            <p:ph type="body" sz="quarter" idx="10" hasCustomPrompt="1"/>
          </p:nvPr>
        </p:nvSpPr>
        <p:spPr>
          <a:xfrm>
            <a:off x="211759"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Tree>
    <p:extLst>
      <p:ext uri="{BB962C8B-B14F-4D97-AF65-F5344CB8AC3E}">
        <p14:creationId xmlns:p14="http://schemas.microsoft.com/office/powerpoint/2010/main" val="519329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0F9D5A-0966-4E14-88EB-464A03F1B17C}" type="datetimeFigureOut">
              <a:rPr lang="en-US" smtClean="0"/>
              <a:t>5/22/2019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112758" y="5991225"/>
            <a:ext cx="2133600" cy="365125"/>
          </a:xfrm>
          <a:prstGeom prst="rect">
            <a:avLst/>
          </a:prstGeom>
        </p:spPr>
        <p:txBody>
          <a:bodyPr/>
          <a:lstStyle>
            <a:lvl1pPr>
              <a:defRPr sz="1600"/>
            </a:lvl1pPr>
          </a:lstStyle>
          <a:p>
            <a:fld id="{823FCE07-4A7B-4C3A-AD44-98962414E37A}" type="slidenum">
              <a:rPr lang="en-US" smtClean="0"/>
              <a:pPr/>
              <a:t>‹#›</a:t>
            </a:fld>
            <a:endParaRPr lang="en-US" dirty="0"/>
          </a:p>
        </p:txBody>
      </p:sp>
    </p:spTree>
    <p:extLst>
      <p:ext uri="{BB962C8B-B14F-4D97-AF65-F5344CB8AC3E}">
        <p14:creationId xmlns:p14="http://schemas.microsoft.com/office/powerpoint/2010/main" val="403364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Content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4538"/>
            <a:ext cx="7886700" cy="986150"/>
          </a:xfrm>
          <a:prstGeom prst="rect">
            <a:avLst/>
          </a:prstGeom>
        </p:spPr>
        <p:txBody>
          <a:bodyPr/>
          <a:lstStyle>
            <a:lvl1pPr>
              <a:defRPr sz="4000" baseline="0">
                <a:solidFill>
                  <a:srgbClr val="1C3C71"/>
                </a:solidFill>
                <a:latin typeface="Calibri Bold" charset="0"/>
              </a:defRPr>
            </a:lvl1pPr>
          </a:lstStyle>
          <a:p>
            <a:r>
              <a:rPr lang="en-US" dirty="0" smtClean="0"/>
              <a:t>Page Title Calibri Bold 40pt.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6" name="Picture Placeholder 5"/>
          <p:cNvSpPr>
            <a:spLocks noGrp="1"/>
          </p:cNvSpPr>
          <p:nvPr>
            <p:ph type="pic" sz="quarter" idx="11"/>
          </p:nvPr>
        </p:nvSpPr>
        <p:spPr>
          <a:xfrm>
            <a:off x="4670425" y="1825625"/>
            <a:ext cx="4473575" cy="3133725"/>
          </a:xfrm>
          <a:prstGeom prst="rect">
            <a:avLst/>
          </a:prstGeom>
        </p:spPr>
        <p:txBody>
          <a:bodyPr/>
          <a:lstStyle/>
          <a:p>
            <a:endParaRPr lang="en-US" dirty="0"/>
          </a:p>
        </p:txBody>
      </p:sp>
      <p:sp>
        <p:nvSpPr>
          <p:cNvPr id="9" name="Text Placeholder 8"/>
          <p:cNvSpPr>
            <a:spLocks noGrp="1"/>
          </p:cNvSpPr>
          <p:nvPr>
            <p:ph type="body" sz="quarter" idx="12"/>
          </p:nvPr>
        </p:nvSpPr>
        <p:spPr>
          <a:xfrm>
            <a:off x="628650" y="1825625"/>
            <a:ext cx="3894138" cy="41465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044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Content Layou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4538"/>
            <a:ext cx="7886700" cy="986150"/>
          </a:xfrm>
          <a:prstGeom prst="rect">
            <a:avLst/>
          </a:prstGeom>
        </p:spPr>
        <p:txBody>
          <a:bodyPr/>
          <a:lstStyle>
            <a:lvl1pPr>
              <a:defRPr sz="4000" baseline="0">
                <a:solidFill>
                  <a:srgbClr val="1C3C71"/>
                </a:solidFill>
                <a:latin typeface="Calibri Bold" charset="0"/>
              </a:defRPr>
            </a:lvl1pPr>
          </a:lstStyle>
          <a:p>
            <a:r>
              <a:rPr lang="en-US" dirty="0" smtClean="0"/>
              <a:t>Page Title Calibri Bold 40pt.</a:t>
            </a:r>
            <a:endParaRPr lang="en-US" dirty="0"/>
          </a:p>
        </p:txBody>
      </p:sp>
      <p:sp>
        <p:nvSpPr>
          <p:cNvPr id="9" name="Text Placeholder 8"/>
          <p:cNvSpPr>
            <a:spLocks noGrp="1"/>
          </p:cNvSpPr>
          <p:nvPr>
            <p:ph type="body" sz="quarter" idx="12"/>
          </p:nvPr>
        </p:nvSpPr>
        <p:spPr>
          <a:xfrm>
            <a:off x="628650" y="1825625"/>
            <a:ext cx="7886700" cy="41465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00490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Content Layout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4538"/>
            <a:ext cx="4338766" cy="986150"/>
          </a:xfrm>
          <a:prstGeom prst="rect">
            <a:avLst/>
          </a:prstGeom>
        </p:spPr>
        <p:txBody>
          <a:bodyPr/>
          <a:lstStyle>
            <a:lvl1pPr>
              <a:defRPr sz="3200" baseline="0">
                <a:solidFill>
                  <a:srgbClr val="1C3C71"/>
                </a:solidFill>
                <a:latin typeface="Calibri Bold" charset="0"/>
              </a:defRPr>
            </a:lvl1pPr>
          </a:lstStyle>
          <a:p>
            <a:r>
              <a:rPr lang="en-US" dirty="0" smtClean="0"/>
              <a:t>Page Title Calibri Bold 32pt.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9" name="Text Placeholder 8"/>
          <p:cNvSpPr>
            <a:spLocks noGrp="1"/>
          </p:cNvSpPr>
          <p:nvPr>
            <p:ph type="body" sz="quarter" idx="12"/>
          </p:nvPr>
        </p:nvSpPr>
        <p:spPr>
          <a:xfrm>
            <a:off x="628650" y="1825625"/>
            <a:ext cx="4338766" cy="41465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p:nvPr userDrawn="1"/>
        </p:nvSpPr>
        <p:spPr>
          <a:xfrm>
            <a:off x="5276088" y="172995"/>
            <a:ext cx="3867912" cy="6112475"/>
          </a:xfrm>
          <a:prstGeom prst="rect">
            <a:avLst/>
          </a:prstGeom>
          <a:solidFill>
            <a:srgbClr val="FFC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6"/>
          <p:cNvSpPr>
            <a:spLocks noGrp="1"/>
          </p:cNvSpPr>
          <p:nvPr>
            <p:ph sz="quarter" idx="13"/>
          </p:nvPr>
        </p:nvSpPr>
        <p:spPr>
          <a:xfrm>
            <a:off x="5618205" y="704538"/>
            <a:ext cx="3229233" cy="526763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104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Content Layout 5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4538"/>
            <a:ext cx="4338766" cy="986150"/>
          </a:xfrm>
          <a:prstGeom prst="rect">
            <a:avLst/>
          </a:prstGeom>
        </p:spPr>
        <p:txBody>
          <a:bodyPr/>
          <a:lstStyle>
            <a:lvl1pPr>
              <a:defRPr sz="3200" baseline="0">
                <a:solidFill>
                  <a:srgbClr val="1C3C71"/>
                </a:solidFill>
                <a:latin typeface="Calibri Bold" charset="0"/>
              </a:defRPr>
            </a:lvl1pPr>
          </a:lstStyle>
          <a:p>
            <a:r>
              <a:rPr lang="en-US" dirty="0" smtClean="0"/>
              <a:t>Page Title Calibri Bold 32pt.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9" name="Text Placeholder 8"/>
          <p:cNvSpPr>
            <a:spLocks noGrp="1"/>
          </p:cNvSpPr>
          <p:nvPr>
            <p:ph type="body" sz="quarter" idx="12"/>
          </p:nvPr>
        </p:nvSpPr>
        <p:spPr>
          <a:xfrm>
            <a:off x="628650" y="1825625"/>
            <a:ext cx="4338766" cy="41465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p:nvPr userDrawn="1"/>
        </p:nvSpPr>
        <p:spPr>
          <a:xfrm>
            <a:off x="5276088" y="172995"/>
            <a:ext cx="3867912" cy="6112475"/>
          </a:xfrm>
          <a:prstGeom prst="rect">
            <a:avLst/>
          </a:prstGeom>
          <a:solidFill>
            <a:srgbClr val="1C3C71">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6"/>
          <p:cNvSpPr>
            <a:spLocks noGrp="1"/>
          </p:cNvSpPr>
          <p:nvPr>
            <p:ph sz="quarter" idx="13"/>
          </p:nvPr>
        </p:nvSpPr>
        <p:spPr>
          <a:xfrm>
            <a:off x="5618205" y="704538"/>
            <a:ext cx="3229233" cy="526763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5095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Content Layout 6">
    <p:spTree>
      <p:nvGrpSpPr>
        <p:cNvPr id="1" name=""/>
        <p:cNvGrpSpPr/>
        <p:nvPr/>
      </p:nvGrpSpPr>
      <p:grpSpPr>
        <a:xfrm>
          <a:off x="0" y="0"/>
          <a:ext cx="0" cy="0"/>
          <a:chOff x="0" y="0"/>
          <a:chExt cx="0" cy="0"/>
        </a:xfrm>
      </p:grpSpPr>
      <p:sp>
        <p:nvSpPr>
          <p:cNvPr id="3" name="Rectangle 2"/>
          <p:cNvSpPr/>
          <p:nvPr userDrawn="1"/>
        </p:nvSpPr>
        <p:spPr>
          <a:xfrm>
            <a:off x="1" y="172996"/>
            <a:ext cx="9144000" cy="2207740"/>
          </a:xfrm>
          <a:prstGeom prst="rect">
            <a:avLst/>
          </a:prstGeom>
          <a:solidFill>
            <a:srgbClr val="FFC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28650" y="2673382"/>
            <a:ext cx="4882464" cy="639315"/>
          </a:xfrm>
          <a:prstGeom prst="rect">
            <a:avLst/>
          </a:prstGeom>
        </p:spPr>
        <p:txBody>
          <a:bodyPr/>
          <a:lstStyle>
            <a:lvl1pPr>
              <a:defRPr sz="3200" baseline="0">
                <a:solidFill>
                  <a:srgbClr val="1C3C71"/>
                </a:solidFill>
                <a:latin typeface="Calibri Bold" charset="0"/>
              </a:defRPr>
            </a:lvl1pPr>
          </a:lstStyle>
          <a:p>
            <a:r>
              <a:rPr lang="en-US" dirty="0" smtClean="0"/>
              <a:t>Page Title Calibri Bold 32pt.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9" name="Text Placeholder 8"/>
          <p:cNvSpPr>
            <a:spLocks noGrp="1"/>
          </p:cNvSpPr>
          <p:nvPr>
            <p:ph type="body" sz="quarter" idx="12"/>
          </p:nvPr>
        </p:nvSpPr>
        <p:spPr>
          <a:xfrm>
            <a:off x="628650" y="3312697"/>
            <a:ext cx="3902161" cy="265947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p:nvPr>
        </p:nvSpPr>
        <p:spPr>
          <a:xfrm>
            <a:off x="4770439" y="3312697"/>
            <a:ext cx="3789362" cy="265947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icture Placeholder 4"/>
          <p:cNvSpPr>
            <a:spLocks noGrp="1"/>
          </p:cNvSpPr>
          <p:nvPr>
            <p:ph type="pic" sz="quarter" idx="14"/>
          </p:nvPr>
        </p:nvSpPr>
        <p:spPr>
          <a:xfrm>
            <a:off x="628650" y="552450"/>
            <a:ext cx="7931150" cy="1449388"/>
          </a:xfrm>
          <a:prstGeom prst="rect">
            <a:avLst/>
          </a:prstGeom>
        </p:spPr>
        <p:txBody>
          <a:bodyPr/>
          <a:lstStyle/>
          <a:p>
            <a:endParaRPr lang="en-US" dirty="0"/>
          </a:p>
        </p:txBody>
      </p:sp>
    </p:spTree>
    <p:extLst>
      <p:ext uri="{BB962C8B-B14F-4D97-AF65-F5344CB8AC3E}">
        <p14:creationId xmlns:p14="http://schemas.microsoft.com/office/powerpoint/2010/main" val="160857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Content Layout 6a">
    <p:spTree>
      <p:nvGrpSpPr>
        <p:cNvPr id="1" name=""/>
        <p:cNvGrpSpPr/>
        <p:nvPr/>
      </p:nvGrpSpPr>
      <p:grpSpPr>
        <a:xfrm>
          <a:off x="0" y="0"/>
          <a:ext cx="0" cy="0"/>
          <a:chOff x="0" y="0"/>
          <a:chExt cx="0" cy="0"/>
        </a:xfrm>
      </p:grpSpPr>
      <p:sp>
        <p:nvSpPr>
          <p:cNvPr id="3" name="Rectangle 2"/>
          <p:cNvSpPr/>
          <p:nvPr userDrawn="1"/>
        </p:nvSpPr>
        <p:spPr>
          <a:xfrm>
            <a:off x="1" y="172996"/>
            <a:ext cx="9144000" cy="2207740"/>
          </a:xfrm>
          <a:prstGeom prst="rect">
            <a:avLst/>
          </a:prstGeom>
          <a:solidFill>
            <a:srgbClr val="1C3C71">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28650" y="2673382"/>
            <a:ext cx="4882464" cy="639315"/>
          </a:xfrm>
          <a:prstGeom prst="rect">
            <a:avLst/>
          </a:prstGeom>
        </p:spPr>
        <p:txBody>
          <a:bodyPr/>
          <a:lstStyle>
            <a:lvl1pPr>
              <a:defRPr sz="3200" baseline="0">
                <a:solidFill>
                  <a:srgbClr val="1C3C71"/>
                </a:solidFill>
                <a:latin typeface="Calibri Bold" charset="0"/>
              </a:defRPr>
            </a:lvl1pPr>
          </a:lstStyle>
          <a:p>
            <a:r>
              <a:rPr lang="en-US" dirty="0" smtClean="0"/>
              <a:t>Page Title Calibri Bold 32pt.</a:t>
            </a:r>
            <a:endParaRPr lang="en-US" dirty="0"/>
          </a:p>
        </p:txBody>
      </p:sp>
      <p:sp>
        <p:nvSpPr>
          <p:cNvPr id="8" name="Text Placeholder 14"/>
          <p:cNvSpPr>
            <a:spLocks noGrp="1"/>
          </p:cNvSpPr>
          <p:nvPr>
            <p:ph type="body" sz="quarter" idx="10" hasCustomPrompt="1"/>
          </p:nvPr>
        </p:nvSpPr>
        <p:spPr>
          <a:xfrm>
            <a:off x="628650" y="6453947"/>
            <a:ext cx="2822989" cy="291410"/>
          </a:xfrm>
          <a:prstGeom prst="rect">
            <a:avLst/>
          </a:prstGeom>
        </p:spPr>
        <p:txBody>
          <a:bodyPr/>
          <a:lstStyle>
            <a:lvl1pPr marL="0" indent="0" algn="l">
              <a:buNone/>
              <a:defRPr sz="1400" baseline="0">
                <a:solidFill>
                  <a:srgbClr val="1C3C71"/>
                </a:solidFill>
                <a:latin typeface="Calibri Light" charset="0"/>
              </a:defRPr>
            </a:lvl1pPr>
          </a:lstStyle>
          <a:p>
            <a:pPr lvl="0"/>
            <a:r>
              <a:rPr lang="en-US" dirty="0" smtClean="0"/>
              <a:t>Presentation Name  |  Client  |  Date</a:t>
            </a:r>
            <a:endParaRPr lang="en-US" dirty="0"/>
          </a:p>
        </p:txBody>
      </p:sp>
      <p:sp>
        <p:nvSpPr>
          <p:cNvPr id="9" name="Text Placeholder 8"/>
          <p:cNvSpPr>
            <a:spLocks noGrp="1"/>
          </p:cNvSpPr>
          <p:nvPr>
            <p:ph type="body" sz="quarter" idx="12"/>
          </p:nvPr>
        </p:nvSpPr>
        <p:spPr>
          <a:xfrm>
            <a:off x="628650" y="3312697"/>
            <a:ext cx="3902161" cy="265947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p:nvPr>
        </p:nvSpPr>
        <p:spPr>
          <a:xfrm>
            <a:off x="4770439" y="3312697"/>
            <a:ext cx="3789362" cy="265947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4"/>
          <p:cNvSpPr>
            <a:spLocks noGrp="1"/>
          </p:cNvSpPr>
          <p:nvPr>
            <p:ph type="pic" sz="quarter" idx="14"/>
          </p:nvPr>
        </p:nvSpPr>
        <p:spPr>
          <a:xfrm>
            <a:off x="628650" y="552450"/>
            <a:ext cx="7931150" cy="1449388"/>
          </a:xfrm>
          <a:prstGeom prst="rect">
            <a:avLst/>
          </a:prstGeom>
        </p:spPr>
        <p:txBody>
          <a:bodyPr/>
          <a:lstStyle/>
          <a:p>
            <a:endParaRPr lang="en-US" dirty="0"/>
          </a:p>
        </p:txBody>
      </p:sp>
    </p:spTree>
    <p:extLst>
      <p:ext uri="{BB962C8B-B14F-4D97-AF65-F5344CB8AC3E}">
        <p14:creationId xmlns:p14="http://schemas.microsoft.com/office/powerpoint/2010/main" val="205718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0F9D5A-0966-4E14-88EB-464A03F1B17C}" type="datetimeFigureOut">
              <a:rPr lang="en-US" smtClean="0"/>
              <a:t>5/22/2019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112758" y="5991225"/>
            <a:ext cx="2133600" cy="365125"/>
          </a:xfrm>
          <a:prstGeom prst="rect">
            <a:avLst/>
          </a:prstGeom>
        </p:spPr>
        <p:txBody>
          <a:bodyPr/>
          <a:lstStyle>
            <a:lvl1pPr>
              <a:defRPr sz="1600"/>
            </a:lvl1pPr>
          </a:lstStyle>
          <a:p>
            <a:fld id="{823FCE07-4A7B-4C3A-AD44-98962414E37A}" type="slidenum">
              <a:rPr lang="en-US" smtClean="0"/>
              <a:pPr/>
              <a:t>‹#›</a:t>
            </a:fld>
            <a:endParaRPr lang="en-US" dirty="0"/>
          </a:p>
        </p:txBody>
      </p:sp>
    </p:spTree>
    <p:extLst>
      <p:ext uri="{BB962C8B-B14F-4D97-AF65-F5344CB8AC3E}">
        <p14:creationId xmlns:p14="http://schemas.microsoft.com/office/powerpoint/2010/main" val="4033645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1952769" y="6434115"/>
            <a:ext cx="2011680" cy="307777"/>
          </a:xfrm>
          <a:prstGeom prst="rect">
            <a:avLst/>
          </a:prstGeom>
          <a:noFill/>
        </p:spPr>
        <p:txBody>
          <a:bodyPr wrap="square" rtlCol="0">
            <a:spAutoFit/>
          </a:bodyPr>
          <a:lstStyle/>
          <a:p>
            <a:pPr algn="l"/>
            <a:r>
              <a:rPr lang="en-US" sz="1400" b="0" baseline="0" dirty="0" smtClean="0">
                <a:solidFill>
                  <a:schemeClr val="bg2">
                    <a:lumMod val="50000"/>
                  </a:schemeClr>
                </a:solidFill>
                <a:latin typeface="+mn-lt"/>
              </a:rPr>
              <a:t>www.anderinger.com</a:t>
            </a:r>
            <a:endParaRPr lang="en-US" sz="1400" b="0" baseline="0" dirty="0">
              <a:solidFill>
                <a:schemeClr val="bg2">
                  <a:lumMod val="50000"/>
                </a:schemeClr>
              </a:solidFill>
              <a:latin typeface="+mn-lt"/>
            </a:endParaRPr>
          </a:p>
        </p:txBody>
      </p:sp>
      <p:sp>
        <p:nvSpPr>
          <p:cNvPr id="8" name="TextBox 7"/>
          <p:cNvSpPr txBox="1"/>
          <p:nvPr/>
        </p:nvSpPr>
        <p:spPr>
          <a:xfrm>
            <a:off x="126492" y="6414543"/>
            <a:ext cx="1826277" cy="307777"/>
          </a:xfrm>
          <a:prstGeom prst="rect">
            <a:avLst/>
          </a:prstGeom>
          <a:noFill/>
        </p:spPr>
        <p:txBody>
          <a:bodyPr wrap="square" rtlCol="0">
            <a:spAutoFit/>
          </a:bodyPr>
          <a:lstStyle/>
          <a:p>
            <a:pPr algn="r"/>
            <a:r>
              <a:rPr lang="en-US" sz="1000" baseline="0" dirty="0" smtClean="0">
                <a:solidFill>
                  <a:schemeClr val="bg2">
                    <a:lumMod val="50000"/>
                  </a:schemeClr>
                </a:solidFill>
                <a:latin typeface="Calibri Light Italic" charset="0"/>
              </a:rPr>
              <a:t>© 2018 A.N. Deringer, Inc. </a:t>
            </a:r>
            <a:r>
              <a:rPr lang="en-US" sz="1400" baseline="0" dirty="0" smtClean="0">
                <a:solidFill>
                  <a:schemeClr val="bg2">
                    <a:lumMod val="50000"/>
                  </a:schemeClr>
                </a:solidFill>
                <a:latin typeface="Calibri Light Italic" charset="0"/>
              </a:rPr>
              <a:t>| </a:t>
            </a:r>
            <a:endParaRPr lang="en-US" sz="1400" baseline="0" dirty="0">
              <a:solidFill>
                <a:schemeClr val="bg2">
                  <a:lumMod val="50000"/>
                </a:schemeClr>
              </a:solidFill>
              <a:latin typeface="Calibri Light Italic"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92" y="-133074"/>
            <a:ext cx="9017508" cy="1016508"/>
          </a:xfrm>
          <a:prstGeom prst="rect">
            <a:avLst/>
          </a:prstGeom>
        </p:spPr>
      </p:pic>
    </p:spTree>
    <p:extLst>
      <p:ext uri="{BB962C8B-B14F-4D97-AF65-F5344CB8AC3E}">
        <p14:creationId xmlns:p14="http://schemas.microsoft.com/office/powerpoint/2010/main" val="68560082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p:cNvSpPr txBox="1"/>
          <p:nvPr/>
        </p:nvSpPr>
        <p:spPr>
          <a:xfrm>
            <a:off x="6976872" y="6407672"/>
            <a:ext cx="2011680" cy="307777"/>
          </a:xfrm>
          <a:prstGeom prst="rect">
            <a:avLst/>
          </a:prstGeom>
          <a:noFill/>
        </p:spPr>
        <p:txBody>
          <a:bodyPr wrap="square" rtlCol="0">
            <a:spAutoFit/>
          </a:bodyPr>
          <a:lstStyle/>
          <a:p>
            <a:pPr algn="r"/>
            <a:r>
              <a:rPr lang="en-US" sz="1400" b="0" baseline="0" dirty="0" smtClean="0">
                <a:solidFill>
                  <a:schemeClr val="bg2">
                    <a:lumMod val="50000"/>
                  </a:schemeClr>
                </a:solidFill>
                <a:latin typeface="+mn-lt"/>
              </a:rPr>
              <a:t>www.anderinger.com</a:t>
            </a:r>
            <a:endParaRPr lang="en-US" sz="1400" b="0" baseline="0" dirty="0">
              <a:solidFill>
                <a:schemeClr val="bg2">
                  <a:lumMod val="50000"/>
                </a:schemeClr>
              </a:solidFill>
              <a:latin typeface="+mn-lt"/>
            </a:endParaRPr>
          </a:p>
        </p:txBody>
      </p:sp>
      <p:sp>
        <p:nvSpPr>
          <p:cNvPr id="9" name="TextBox 8"/>
          <p:cNvSpPr txBox="1"/>
          <p:nvPr/>
        </p:nvSpPr>
        <p:spPr>
          <a:xfrm>
            <a:off x="5528962" y="6406867"/>
            <a:ext cx="1816003" cy="307777"/>
          </a:xfrm>
          <a:prstGeom prst="rect">
            <a:avLst/>
          </a:prstGeom>
          <a:noFill/>
        </p:spPr>
        <p:txBody>
          <a:bodyPr wrap="square" rtlCol="0">
            <a:spAutoFit/>
          </a:bodyPr>
          <a:lstStyle/>
          <a:p>
            <a:pPr algn="r"/>
            <a:r>
              <a:rPr lang="en-US" sz="1000" baseline="0" dirty="0" smtClean="0">
                <a:solidFill>
                  <a:schemeClr val="bg2">
                    <a:lumMod val="50000"/>
                  </a:schemeClr>
                </a:solidFill>
                <a:latin typeface="Calibri Light Italic" charset="0"/>
              </a:rPr>
              <a:t>© 2018 A.N. Deringer, Inc.    </a:t>
            </a:r>
            <a:r>
              <a:rPr lang="en-US" sz="1400" baseline="0" dirty="0" smtClean="0">
                <a:solidFill>
                  <a:schemeClr val="bg2">
                    <a:lumMod val="50000"/>
                  </a:schemeClr>
                </a:solidFill>
                <a:latin typeface="Calibri Light Italic" charset="0"/>
              </a:rPr>
              <a:t>|</a:t>
            </a:r>
            <a:endParaRPr lang="en-US" sz="1400" baseline="0" dirty="0">
              <a:solidFill>
                <a:schemeClr val="bg2">
                  <a:lumMod val="50000"/>
                </a:schemeClr>
              </a:solidFill>
              <a:latin typeface="Calibri Light Italic" charset="0"/>
            </a:endParaRPr>
          </a:p>
        </p:txBody>
      </p:sp>
      <p:pic>
        <p:nvPicPr>
          <p:cNvPr id="11" name="Picture 10"/>
          <p:cNvPicPr>
            <a:picLocks noChangeAspect="1"/>
          </p:cNvPicPr>
          <p:nvPr userDrawn="1"/>
        </p:nvPicPr>
        <p:blipFill rotWithShape="1">
          <a:blip r:embed="rId11">
            <a:extLst>
              <a:ext uri="{28A0092B-C50C-407E-A947-70E740481C1C}">
                <a14:useLocalDpi xmlns:a14="http://schemas.microsoft.com/office/drawing/2010/main" val="0"/>
              </a:ext>
            </a:extLst>
          </a:blip>
          <a:srcRect l="8547" t="36111" r="72863" b="36420"/>
          <a:stretch/>
        </p:blipFill>
        <p:spPr>
          <a:xfrm>
            <a:off x="228600" y="6259926"/>
            <a:ext cx="444500" cy="454718"/>
          </a:xfrm>
          <a:prstGeom prst="rect">
            <a:avLst/>
          </a:prstGeom>
        </p:spPr>
      </p:pic>
    </p:spTree>
    <p:extLst>
      <p:ext uri="{BB962C8B-B14F-4D97-AF65-F5344CB8AC3E}">
        <p14:creationId xmlns:p14="http://schemas.microsoft.com/office/powerpoint/2010/main" val="180194362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2" r:id="rId4"/>
    <p:sldLayoutId id="2147483674" r:id="rId5"/>
    <p:sldLayoutId id="2147483673" r:id="rId6"/>
    <p:sldLayoutId id="2147483675" r:id="rId7"/>
    <p:sldLayoutId id="2147483696" r:id="rId8"/>
    <p:sldLayoutId id="214748370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72278"/>
          </a:xfrm>
          <a:prstGeom prst="rect">
            <a:avLst/>
          </a:prstGeom>
          <a:solidFill>
            <a:srgbClr val="1C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userDrawn="1"/>
        </p:nvSpPr>
        <p:spPr>
          <a:xfrm>
            <a:off x="6976872" y="6407672"/>
            <a:ext cx="2011680" cy="338554"/>
          </a:xfrm>
          <a:prstGeom prst="rect">
            <a:avLst/>
          </a:prstGeom>
          <a:noFill/>
        </p:spPr>
        <p:txBody>
          <a:bodyPr wrap="square" rtlCol="0">
            <a:spAutoFit/>
          </a:bodyPr>
          <a:lstStyle/>
          <a:p>
            <a:pPr algn="r"/>
            <a:r>
              <a:rPr lang="en-US" sz="1600" dirty="0" smtClean="0">
                <a:solidFill>
                  <a:srgbClr val="265085"/>
                </a:solidFill>
                <a:latin typeface="Calibri Bold Italic" charset="0"/>
              </a:rPr>
              <a:t>www.anderinger.com</a:t>
            </a:r>
            <a:endParaRPr lang="en-US" sz="1600" dirty="0">
              <a:solidFill>
                <a:srgbClr val="265085"/>
              </a:solidFill>
              <a:latin typeface="Calibri Bold Italic" charset="0"/>
            </a:endParaRPr>
          </a:p>
        </p:txBody>
      </p:sp>
      <p:sp>
        <p:nvSpPr>
          <p:cNvPr id="9" name="TextBox 8"/>
          <p:cNvSpPr txBox="1"/>
          <p:nvPr userDrawn="1"/>
        </p:nvSpPr>
        <p:spPr>
          <a:xfrm>
            <a:off x="5137079" y="6428823"/>
            <a:ext cx="1887922" cy="307777"/>
          </a:xfrm>
          <a:prstGeom prst="rect">
            <a:avLst/>
          </a:prstGeom>
          <a:noFill/>
        </p:spPr>
        <p:txBody>
          <a:bodyPr wrap="square" rtlCol="0">
            <a:spAutoFit/>
          </a:bodyPr>
          <a:lstStyle/>
          <a:p>
            <a:pPr algn="r"/>
            <a:r>
              <a:rPr lang="en-US" sz="1000" dirty="0" smtClean="0">
                <a:solidFill>
                  <a:srgbClr val="265085"/>
                </a:solidFill>
                <a:latin typeface="Calibri Light Italic" charset="0"/>
              </a:rPr>
              <a:t>© 2018 A.N. Deringer,</a:t>
            </a:r>
            <a:r>
              <a:rPr lang="en-US" sz="1000" baseline="0" dirty="0" smtClean="0">
                <a:solidFill>
                  <a:srgbClr val="265085"/>
                </a:solidFill>
                <a:latin typeface="Calibri Light Italic" charset="0"/>
              </a:rPr>
              <a:t> Inc.</a:t>
            </a:r>
            <a:r>
              <a:rPr lang="en-US" sz="1000" dirty="0" smtClean="0">
                <a:solidFill>
                  <a:srgbClr val="265085"/>
                </a:solidFill>
                <a:latin typeface="Calibri Light Italic" charset="0"/>
              </a:rPr>
              <a:t>    </a:t>
            </a:r>
            <a:r>
              <a:rPr lang="en-US" sz="1400" dirty="0" smtClean="0">
                <a:solidFill>
                  <a:srgbClr val="265085"/>
                </a:solidFill>
                <a:latin typeface="Calibri Light Italic" charset="0"/>
              </a:rPr>
              <a:t>|</a:t>
            </a:r>
            <a:endParaRPr lang="en-US" sz="1400" dirty="0">
              <a:solidFill>
                <a:srgbClr val="265085"/>
              </a:solidFill>
              <a:latin typeface="Calibri Light Italic" charset="0"/>
            </a:endParaRPr>
          </a:p>
        </p:txBody>
      </p:sp>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7377" y="6412695"/>
            <a:ext cx="333531" cy="333531"/>
          </a:xfrm>
          <a:prstGeom prst="rect">
            <a:avLst/>
          </a:prstGeom>
        </p:spPr>
      </p:pic>
    </p:spTree>
    <p:extLst>
      <p:ext uri="{BB962C8B-B14F-4D97-AF65-F5344CB8AC3E}">
        <p14:creationId xmlns:p14="http://schemas.microsoft.com/office/powerpoint/2010/main" val="306052489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1" r:id="rId4"/>
    <p:sldLayoutId id="2147483682" r:id="rId5"/>
    <p:sldLayoutId id="2147483683" r:id="rId6"/>
    <p:sldLayoutId id="214748368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72278"/>
          </a:xfrm>
          <a:prstGeom prst="rect">
            <a:avLst/>
          </a:prstGeom>
          <a:solidFill>
            <a:srgbClr val="1C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userDrawn="1"/>
        </p:nvSpPr>
        <p:spPr>
          <a:xfrm>
            <a:off x="6976872" y="6407672"/>
            <a:ext cx="2011680" cy="338554"/>
          </a:xfrm>
          <a:prstGeom prst="rect">
            <a:avLst/>
          </a:prstGeom>
          <a:noFill/>
        </p:spPr>
        <p:txBody>
          <a:bodyPr wrap="square" rtlCol="0">
            <a:spAutoFit/>
          </a:bodyPr>
          <a:lstStyle/>
          <a:p>
            <a:pPr algn="r"/>
            <a:r>
              <a:rPr lang="en-US" sz="1600" dirty="0" smtClean="0">
                <a:solidFill>
                  <a:srgbClr val="265085"/>
                </a:solidFill>
                <a:latin typeface="Calibri Bold Italic" charset="0"/>
              </a:rPr>
              <a:t>www.anderinger.com</a:t>
            </a:r>
            <a:endParaRPr lang="en-US" sz="1600" dirty="0">
              <a:solidFill>
                <a:srgbClr val="265085"/>
              </a:solidFill>
              <a:latin typeface="Calibri Bold Italic" charset="0"/>
            </a:endParaRPr>
          </a:p>
        </p:txBody>
      </p:sp>
      <p:sp>
        <p:nvSpPr>
          <p:cNvPr id="9" name="TextBox 8"/>
          <p:cNvSpPr txBox="1"/>
          <p:nvPr userDrawn="1"/>
        </p:nvSpPr>
        <p:spPr>
          <a:xfrm>
            <a:off x="5239820" y="6428823"/>
            <a:ext cx="1785181" cy="307777"/>
          </a:xfrm>
          <a:prstGeom prst="rect">
            <a:avLst/>
          </a:prstGeom>
          <a:noFill/>
        </p:spPr>
        <p:txBody>
          <a:bodyPr wrap="square" rtlCol="0">
            <a:spAutoFit/>
          </a:bodyPr>
          <a:lstStyle/>
          <a:p>
            <a:pPr algn="r"/>
            <a:r>
              <a:rPr lang="en-US" sz="1000" dirty="0" smtClean="0">
                <a:solidFill>
                  <a:srgbClr val="265085"/>
                </a:solidFill>
                <a:latin typeface="Calibri Light Italic" charset="0"/>
              </a:rPr>
              <a:t>© 2018 A.N. Deringer, Inc.     </a:t>
            </a:r>
            <a:r>
              <a:rPr lang="en-US" sz="1400" dirty="0" smtClean="0">
                <a:solidFill>
                  <a:srgbClr val="265085"/>
                </a:solidFill>
                <a:latin typeface="Calibri Light Italic" charset="0"/>
              </a:rPr>
              <a:t>|</a:t>
            </a:r>
            <a:endParaRPr lang="en-US" sz="1400" dirty="0">
              <a:solidFill>
                <a:srgbClr val="265085"/>
              </a:solidFill>
              <a:latin typeface="Calibri Light Italic" charset="0"/>
            </a:endParaRPr>
          </a:p>
        </p:txBody>
      </p:sp>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7377" y="6412695"/>
            <a:ext cx="333531" cy="333531"/>
          </a:xfrm>
          <a:prstGeom prst="rect">
            <a:avLst/>
          </a:prstGeom>
        </p:spPr>
      </p:pic>
    </p:spTree>
    <p:extLst>
      <p:ext uri="{BB962C8B-B14F-4D97-AF65-F5344CB8AC3E}">
        <p14:creationId xmlns:p14="http://schemas.microsoft.com/office/powerpoint/2010/main" val="3918451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0" r:id="rId4"/>
    <p:sldLayoutId id="2147483691" r:id="rId5"/>
    <p:sldLayoutId id="2147483692" r:id="rId6"/>
    <p:sldLayoutId id="214748369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6976872" y="6407672"/>
            <a:ext cx="2011680" cy="338554"/>
          </a:xfrm>
          <a:prstGeom prst="rect">
            <a:avLst/>
          </a:prstGeom>
          <a:noFill/>
        </p:spPr>
        <p:txBody>
          <a:bodyPr wrap="square" rtlCol="0">
            <a:spAutoFit/>
          </a:bodyPr>
          <a:lstStyle/>
          <a:p>
            <a:pPr algn="r"/>
            <a:r>
              <a:rPr lang="en-US" sz="1600" dirty="0" smtClean="0">
                <a:solidFill>
                  <a:srgbClr val="265085"/>
                </a:solidFill>
                <a:latin typeface="Calibri Bold Italic" charset="0"/>
              </a:rPr>
              <a:t>www.anderinger.com</a:t>
            </a:r>
            <a:endParaRPr lang="en-US" sz="1600" dirty="0">
              <a:solidFill>
                <a:srgbClr val="265085"/>
              </a:solidFill>
              <a:latin typeface="Calibri Bold Italic" charset="0"/>
            </a:endParaRPr>
          </a:p>
        </p:txBody>
      </p:sp>
      <p:sp>
        <p:nvSpPr>
          <p:cNvPr id="8" name="TextBox 7"/>
          <p:cNvSpPr txBox="1"/>
          <p:nvPr userDrawn="1"/>
        </p:nvSpPr>
        <p:spPr>
          <a:xfrm>
            <a:off x="5219272" y="6428823"/>
            <a:ext cx="1805729" cy="307777"/>
          </a:xfrm>
          <a:prstGeom prst="rect">
            <a:avLst/>
          </a:prstGeom>
          <a:noFill/>
        </p:spPr>
        <p:txBody>
          <a:bodyPr wrap="square" rtlCol="0">
            <a:spAutoFit/>
          </a:bodyPr>
          <a:lstStyle/>
          <a:p>
            <a:pPr algn="r"/>
            <a:r>
              <a:rPr lang="en-US" sz="1000" dirty="0" smtClean="0">
                <a:solidFill>
                  <a:srgbClr val="265085"/>
                </a:solidFill>
                <a:latin typeface="Calibri Light Italic" charset="0"/>
              </a:rPr>
              <a:t>© 2018 A.N. Deringer, Inc.     </a:t>
            </a:r>
            <a:r>
              <a:rPr lang="en-US" sz="1400" dirty="0" smtClean="0">
                <a:solidFill>
                  <a:srgbClr val="265085"/>
                </a:solidFill>
                <a:latin typeface="Calibri Light Italic" charset="0"/>
              </a:rPr>
              <a:t>|</a:t>
            </a:r>
            <a:endParaRPr lang="en-US" sz="1400" dirty="0">
              <a:solidFill>
                <a:srgbClr val="265085"/>
              </a:solidFill>
              <a:latin typeface="Calibri Light Italic"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492" y="-133074"/>
            <a:ext cx="9017508" cy="1016508"/>
          </a:xfrm>
          <a:prstGeom prst="rect">
            <a:avLst/>
          </a:prstGeom>
        </p:spPr>
      </p:pic>
    </p:spTree>
    <p:extLst>
      <p:ext uri="{BB962C8B-B14F-4D97-AF65-F5344CB8AC3E}">
        <p14:creationId xmlns:p14="http://schemas.microsoft.com/office/powerpoint/2010/main" val="3901247142"/>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6976872" y="6407672"/>
            <a:ext cx="2011680" cy="338554"/>
          </a:xfrm>
          <a:prstGeom prst="rect">
            <a:avLst/>
          </a:prstGeom>
          <a:noFill/>
        </p:spPr>
        <p:txBody>
          <a:bodyPr wrap="square" rtlCol="0">
            <a:spAutoFit/>
          </a:bodyPr>
          <a:lstStyle/>
          <a:p>
            <a:pPr algn="r"/>
            <a:r>
              <a:rPr lang="en-US" sz="1600" dirty="0" smtClean="0">
                <a:solidFill>
                  <a:srgbClr val="265085"/>
                </a:solidFill>
                <a:latin typeface="Calibri Bold Italic" charset="0"/>
              </a:rPr>
              <a:t>www.anderinger.com</a:t>
            </a:r>
            <a:endParaRPr lang="en-US" sz="1600" dirty="0">
              <a:solidFill>
                <a:srgbClr val="265085"/>
              </a:solidFill>
              <a:latin typeface="Calibri Bold Italic" charset="0"/>
            </a:endParaRPr>
          </a:p>
        </p:txBody>
      </p:sp>
      <p:sp>
        <p:nvSpPr>
          <p:cNvPr id="8" name="TextBox 7"/>
          <p:cNvSpPr txBox="1"/>
          <p:nvPr/>
        </p:nvSpPr>
        <p:spPr>
          <a:xfrm>
            <a:off x="5219272" y="6428823"/>
            <a:ext cx="1805729" cy="307777"/>
          </a:xfrm>
          <a:prstGeom prst="rect">
            <a:avLst/>
          </a:prstGeom>
          <a:noFill/>
        </p:spPr>
        <p:txBody>
          <a:bodyPr wrap="square" rtlCol="0">
            <a:spAutoFit/>
          </a:bodyPr>
          <a:lstStyle/>
          <a:p>
            <a:pPr algn="r"/>
            <a:r>
              <a:rPr lang="en-US" sz="1000" dirty="0" smtClean="0">
                <a:solidFill>
                  <a:srgbClr val="265085"/>
                </a:solidFill>
                <a:latin typeface="Calibri Light Italic" charset="0"/>
              </a:rPr>
              <a:t>© 2016 A.N. Deringer, Inc.     </a:t>
            </a:r>
            <a:r>
              <a:rPr lang="en-US" sz="1400" dirty="0" smtClean="0">
                <a:solidFill>
                  <a:srgbClr val="265085"/>
                </a:solidFill>
                <a:latin typeface="Calibri Light Italic" charset="0"/>
              </a:rPr>
              <a:t>|</a:t>
            </a:r>
            <a:endParaRPr lang="en-US" sz="1400" dirty="0">
              <a:solidFill>
                <a:srgbClr val="265085"/>
              </a:solidFill>
              <a:latin typeface="Calibri Light Ital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492" y="-133074"/>
            <a:ext cx="9017508" cy="1016508"/>
          </a:xfrm>
          <a:prstGeom prst="rect">
            <a:avLst/>
          </a:prstGeom>
        </p:spPr>
      </p:pic>
    </p:spTree>
    <p:extLst>
      <p:ext uri="{BB962C8B-B14F-4D97-AF65-F5344CB8AC3E}">
        <p14:creationId xmlns:p14="http://schemas.microsoft.com/office/powerpoint/2010/main" val="3901247142"/>
      </p:ext>
    </p:extLst>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www.regulations.gov/"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www.trade.gov/mas/ian/build/groups/public/@tg_ian/documents/webcontent/tg_ian_005571.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www.trade.gov/mas/ian/build/groups/public/@tg_ian/documents/webcontent/tg_ian_005574.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merriam-webster.com/dictionary/nou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merriam-webster.com/dictionary/charge" TargetMode="External"/><Relationship Id="rId4" Type="http://schemas.openxmlformats.org/officeDocument/2006/relationships/hyperlink" Target="https://www.merriam-webster.com/dictionary/pric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seattletimes.com/nation-world/switzerland-wants-to-declare-coffee-nonessential-for-human-surviva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merriam-webster.com/contact-us?ref=freshexamples&amp;hw=tariff&amp;url=https://www.merriam-webster.com/dictionary/tariff" TargetMode="External"/><Relationship Id="rId4" Type="http://schemas.openxmlformats.org/officeDocument/2006/relationships/hyperlink" Target="http://www.philly.com/philly/news/politics/presidential/trumps-numbers-fact-check-second-quarterly-update-20180711.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utoShape 2" descr="Central Wire Logo"/>
          <p:cNvSpPr>
            <a:spLocks noChangeAspect="1" noChangeArrowheads="1"/>
          </p:cNvSpPr>
          <p:nvPr/>
        </p:nvSpPr>
        <p:spPr bwMode="auto">
          <a:xfrm>
            <a:off x="0" y="0"/>
            <a:ext cx="2857500" cy="962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p:cNvSpPr>
            <a:spLocks noGrp="1"/>
          </p:cNvSpPr>
          <p:nvPr>
            <p:ph type="ctrTitle"/>
          </p:nvPr>
        </p:nvSpPr>
        <p:spPr/>
        <p:txBody>
          <a:bodyPr/>
          <a:lstStyle/>
          <a:p>
            <a:r>
              <a:rPr lang="en-US" dirty="0" smtClean="0"/>
              <a:t>Global Tariffs</a:t>
            </a:r>
            <a:endParaRPr lang="en-US" dirty="0"/>
          </a:p>
        </p:txBody>
      </p:sp>
      <p:sp>
        <p:nvSpPr>
          <p:cNvPr id="4" name="Subtitle 3"/>
          <p:cNvSpPr>
            <a:spLocks noGrp="1"/>
          </p:cNvSpPr>
          <p:nvPr>
            <p:ph type="subTitle" idx="1"/>
          </p:nvPr>
        </p:nvSpPr>
        <p:spPr/>
        <p:txBody>
          <a:bodyPr/>
          <a:lstStyle/>
          <a:p>
            <a:r>
              <a:rPr lang="en-US" sz="3600" b="1" i="1" dirty="0" smtClean="0"/>
              <a:t>What in the world is going on?</a:t>
            </a:r>
            <a:endParaRPr lang="en-US" sz="3600" b="1" i="1" dirty="0"/>
          </a:p>
        </p:txBody>
      </p:sp>
      <p:sp>
        <p:nvSpPr>
          <p:cNvPr id="6" name="TextBox 5"/>
          <p:cNvSpPr txBox="1"/>
          <p:nvPr/>
        </p:nvSpPr>
        <p:spPr>
          <a:xfrm>
            <a:off x="6375400" y="6197600"/>
            <a:ext cx="2387600" cy="523220"/>
          </a:xfrm>
          <a:prstGeom prst="rect">
            <a:avLst/>
          </a:prstGeom>
          <a:noFill/>
        </p:spPr>
        <p:txBody>
          <a:bodyPr wrap="square" rtlCol="0">
            <a:spAutoFit/>
          </a:bodyPr>
          <a:lstStyle/>
          <a:p>
            <a:pPr algn="r"/>
            <a:r>
              <a:rPr lang="en-US" sz="1400" i="1" dirty="0" smtClean="0">
                <a:solidFill>
                  <a:schemeClr val="tx1">
                    <a:lumMod val="50000"/>
                    <a:lumOff val="50000"/>
                  </a:schemeClr>
                </a:solidFill>
              </a:rPr>
              <a:t>Tammy Flanders Hetrick</a:t>
            </a:r>
          </a:p>
          <a:p>
            <a:pPr algn="r"/>
            <a:r>
              <a:rPr lang="en-US" sz="1400" i="1" dirty="0" smtClean="0">
                <a:solidFill>
                  <a:schemeClr val="tx1">
                    <a:lumMod val="50000"/>
                    <a:lumOff val="50000"/>
                  </a:schemeClr>
                </a:solidFill>
              </a:rPr>
              <a:t>Senior Trade Advisor</a:t>
            </a:r>
            <a:endParaRPr lang="en-US" sz="1400" i="1" dirty="0">
              <a:solidFill>
                <a:schemeClr val="tx1">
                  <a:lumMod val="50000"/>
                  <a:lumOff val="50000"/>
                </a:schemeClr>
              </a:solidFill>
            </a:endParaRPr>
          </a:p>
        </p:txBody>
      </p:sp>
    </p:spTree>
    <p:extLst>
      <p:ext uri="{BB962C8B-B14F-4D97-AF65-F5344CB8AC3E}">
        <p14:creationId xmlns:p14="http://schemas.microsoft.com/office/powerpoint/2010/main" val="25300473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06627" y="952499"/>
            <a:ext cx="8130746" cy="1071563"/>
          </a:xfrm>
        </p:spPr>
        <p:txBody>
          <a:bodyPr/>
          <a:lstStyle/>
          <a:p>
            <a:r>
              <a:rPr lang="en-US" dirty="0" smtClean="0"/>
              <a:t>What are 201 tariffs?</a:t>
            </a:r>
            <a:endParaRPr lang="en-US" dirty="0"/>
          </a:p>
        </p:txBody>
      </p:sp>
      <p:pic>
        <p:nvPicPr>
          <p:cNvPr id="5" name="Picture 2" descr="C:\Users\pbaker\AppData\Local\Temp\iStock-6951608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506" y="2413000"/>
            <a:ext cx="3143531" cy="2095687"/>
          </a:xfrm>
          <a:prstGeom prst="ellipse">
            <a:avLst/>
          </a:prstGeom>
          <a:noFill/>
          <a:effectLst>
            <a:reflection blurRad="6350" stA="50000" endA="300" endPos="90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92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51373" y="1955799"/>
            <a:ext cx="8563317" cy="4602019"/>
          </a:xfrm>
        </p:spPr>
        <p:txBody>
          <a:bodyPr>
            <a:normAutofit fontScale="62500" lnSpcReduction="20000"/>
          </a:bodyPr>
          <a:lstStyle/>
          <a:p>
            <a:pPr marL="0" indent="0">
              <a:buNone/>
            </a:pPr>
            <a:r>
              <a:rPr lang="en-US" b="1" dirty="0">
                <a:solidFill>
                  <a:srgbClr val="002060"/>
                </a:solidFill>
              </a:rPr>
              <a:t>Section </a:t>
            </a:r>
            <a:r>
              <a:rPr lang="en-US" b="1" dirty="0" smtClean="0">
                <a:solidFill>
                  <a:srgbClr val="002060"/>
                </a:solidFill>
              </a:rPr>
              <a:t>201: </a:t>
            </a:r>
            <a:r>
              <a:rPr lang="en-US" b="1" dirty="0">
                <a:solidFill>
                  <a:srgbClr val="002060"/>
                </a:solidFill>
              </a:rPr>
              <a:t>The </a:t>
            </a:r>
            <a:r>
              <a:rPr lang="en-US" b="1" dirty="0" smtClean="0">
                <a:solidFill>
                  <a:srgbClr val="002060"/>
                </a:solidFill>
              </a:rPr>
              <a:t>“Safeguard Clause</a:t>
            </a:r>
            <a:r>
              <a:rPr lang="en-US" b="1" dirty="0">
                <a:solidFill>
                  <a:srgbClr val="002060"/>
                </a:solidFill>
              </a:rPr>
              <a:t>”</a:t>
            </a:r>
          </a:p>
          <a:p>
            <a:endParaRPr lang="en-US" b="1" dirty="0" smtClean="0"/>
          </a:p>
          <a:p>
            <a:r>
              <a:rPr lang="en-US" b="1" dirty="0" smtClean="0"/>
              <a:t>When</a:t>
            </a:r>
            <a:r>
              <a:rPr lang="en-US" dirty="0"/>
              <a:t>: </a:t>
            </a:r>
            <a:r>
              <a:rPr lang="en-US" dirty="0" smtClean="0"/>
              <a:t>Upon </a:t>
            </a:r>
            <a:r>
              <a:rPr lang="en-US" dirty="0"/>
              <a:t>receipt of a petition from a trade association, firm, </a:t>
            </a:r>
            <a:r>
              <a:rPr lang="en-US" dirty="0" smtClean="0"/>
              <a:t>union</a:t>
            </a:r>
            <a:r>
              <a:rPr lang="en-US" dirty="0"/>
              <a:t>, or group of </a:t>
            </a:r>
            <a:r>
              <a:rPr lang="en-US" dirty="0" smtClean="0"/>
              <a:t>workers; </a:t>
            </a:r>
            <a:r>
              <a:rPr lang="en-US" dirty="0"/>
              <a:t>a request from the President or the USTR; </a:t>
            </a:r>
            <a:r>
              <a:rPr lang="en-US" dirty="0" smtClean="0"/>
              <a:t>a </a:t>
            </a:r>
            <a:r>
              <a:rPr lang="en-US" dirty="0"/>
              <a:t>resolution of the House Committee on Ways and Means or Senate Committee on Finance; or upon its own motion.</a:t>
            </a:r>
          </a:p>
          <a:p>
            <a:r>
              <a:rPr lang="en-US" b="1" dirty="0"/>
              <a:t>Duration</a:t>
            </a:r>
            <a:r>
              <a:rPr lang="en-US" dirty="0" smtClean="0"/>
              <a:t>: </a:t>
            </a:r>
            <a:r>
              <a:rPr lang="en-US" dirty="0"/>
              <a:t>USITC </a:t>
            </a:r>
            <a:r>
              <a:rPr lang="en-US" dirty="0" smtClean="0"/>
              <a:t>injury </a:t>
            </a:r>
            <a:r>
              <a:rPr lang="en-US" dirty="0"/>
              <a:t>finding within 120 days (150 days in more complicated cases) </a:t>
            </a:r>
            <a:r>
              <a:rPr lang="en-US" dirty="0" smtClean="0"/>
              <a:t>and </a:t>
            </a:r>
            <a:r>
              <a:rPr lang="en-US" dirty="0"/>
              <a:t>must transmit its report to the President, together with any relief recommendations, within 180 </a:t>
            </a:r>
            <a:r>
              <a:rPr lang="en-US" dirty="0" smtClean="0"/>
              <a:t>days</a:t>
            </a:r>
            <a:endParaRPr lang="en-US" dirty="0"/>
          </a:p>
          <a:p>
            <a:r>
              <a:rPr lang="en-US" b="1" dirty="0"/>
              <a:t>Finding</a:t>
            </a:r>
            <a:r>
              <a:rPr lang="en-US" dirty="0"/>
              <a:t>: If the USITC finding is affirmative, it must recommend a remedy to the President, who determines what relief, if any, will be imposed. Such relief may be in the form of a tariff increase, quantitative restrictions, or orderly marketing agreements.</a:t>
            </a:r>
          </a:p>
          <a:p>
            <a:r>
              <a:rPr lang="en-US" b="1" dirty="0" err="1"/>
              <a:t>Followup</a:t>
            </a:r>
            <a:r>
              <a:rPr lang="en-US" dirty="0"/>
              <a:t>: If import relief is provided, the USITC periodically reports on developments within the </a:t>
            </a:r>
            <a:r>
              <a:rPr lang="en-US" dirty="0" smtClean="0"/>
              <a:t>industry, advises </a:t>
            </a:r>
            <a:r>
              <a:rPr lang="en-US" dirty="0"/>
              <a:t>the President of the probable economic effect on the </a:t>
            </a:r>
            <a:r>
              <a:rPr lang="en-US" dirty="0" smtClean="0"/>
              <a:t>industry, and at the </a:t>
            </a:r>
            <a:r>
              <a:rPr lang="en-US" dirty="0"/>
              <a:t>conclusion of any relief period, </a:t>
            </a:r>
            <a:r>
              <a:rPr lang="en-US" dirty="0" smtClean="0"/>
              <a:t>report </a:t>
            </a:r>
            <a:r>
              <a:rPr lang="en-US" dirty="0"/>
              <a:t>to the President and Congress on the effectiveness of the relief action in facilitating the positive adjustment of the domestic industry to import competition. (For further information, see section 201 of the Trade Act of 1974, 19 U.S.C. 2251.)</a:t>
            </a:r>
          </a:p>
        </p:txBody>
      </p:sp>
      <p:sp>
        <p:nvSpPr>
          <p:cNvPr id="5" name="Rectangle 4"/>
          <p:cNvSpPr/>
          <p:nvPr/>
        </p:nvSpPr>
        <p:spPr>
          <a:xfrm>
            <a:off x="0" y="3224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450376"/>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lvl="0">
              <a:defRPr/>
            </a:pPr>
            <a:r>
              <a:rPr lang="en-US" sz="3600" dirty="0" smtClean="0">
                <a:solidFill>
                  <a:prstClr val="white"/>
                </a:solidFill>
              </a:rPr>
              <a:t>Section 201 Tariffs</a:t>
            </a:r>
            <a:endParaRPr lang="en-US" sz="2000" i="1" dirty="0">
              <a:solidFill>
                <a:prstClr val="white"/>
              </a:solidFill>
            </a:endParaRPr>
          </a:p>
        </p:txBody>
      </p:sp>
    </p:spTree>
    <p:extLst>
      <p:ext uri="{BB962C8B-B14F-4D97-AF65-F5344CB8AC3E}">
        <p14:creationId xmlns:p14="http://schemas.microsoft.com/office/powerpoint/2010/main" val="3182684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z="2400" dirty="0" smtClean="0">
                <a:solidFill>
                  <a:srgbClr val="002060"/>
                </a:solidFill>
              </a:rPr>
              <a:t>Solar Cells &amp; Modules</a:t>
            </a:r>
          </a:p>
          <a:p>
            <a:pPr lvl="1"/>
            <a:r>
              <a:rPr lang="en-US" sz="2000" dirty="0" smtClean="0"/>
              <a:t>January 2018</a:t>
            </a:r>
          </a:p>
          <a:p>
            <a:pPr lvl="1"/>
            <a:r>
              <a:rPr lang="en-US" sz="2000" dirty="0" smtClean="0"/>
              <a:t>Duration 4 years</a:t>
            </a:r>
          </a:p>
          <a:p>
            <a:pPr lvl="1"/>
            <a:r>
              <a:rPr lang="en-US" sz="2000" dirty="0" smtClean="0"/>
              <a:t>30%, 25%, 20%, 15% tariffs</a:t>
            </a:r>
          </a:p>
          <a:p>
            <a:pPr lvl="1"/>
            <a:r>
              <a:rPr lang="en-US" sz="2000" dirty="0" smtClean="0"/>
              <a:t>Tariff Rate Quotas - cells</a:t>
            </a:r>
          </a:p>
          <a:p>
            <a:pPr lvl="1"/>
            <a:endParaRPr lang="en-US" sz="2000" dirty="0"/>
          </a:p>
          <a:p>
            <a:r>
              <a:rPr lang="en-US" sz="2400" dirty="0" smtClean="0">
                <a:solidFill>
                  <a:srgbClr val="002060"/>
                </a:solidFill>
              </a:rPr>
              <a:t>All countries EXCEPT:</a:t>
            </a:r>
          </a:p>
          <a:p>
            <a:pPr lvl="1"/>
            <a:r>
              <a:rPr lang="en-US" sz="2000" dirty="0" smtClean="0"/>
              <a:t>GSP Countries*</a:t>
            </a:r>
          </a:p>
          <a:p>
            <a:pPr lvl="1"/>
            <a:r>
              <a:rPr lang="en-US" sz="2000" dirty="0" smtClean="0"/>
              <a:t>*Except Philippines and Thailand</a:t>
            </a:r>
          </a:p>
          <a:p>
            <a:pPr marL="457200" lvl="1" indent="0">
              <a:buNone/>
            </a:pPr>
            <a:endParaRPr lang="en-US" sz="2000" dirty="0" smtClean="0"/>
          </a:p>
        </p:txBody>
      </p:sp>
      <p:sp>
        <p:nvSpPr>
          <p:cNvPr id="7" name="Content Placeholder 6"/>
          <p:cNvSpPr>
            <a:spLocks noGrp="1"/>
          </p:cNvSpPr>
          <p:nvPr>
            <p:ph sz="half" idx="2"/>
          </p:nvPr>
        </p:nvSpPr>
        <p:spPr>
          <a:xfrm>
            <a:off x="4495799" y="1825625"/>
            <a:ext cx="4315691" cy="4351338"/>
          </a:xfrm>
        </p:spPr>
        <p:txBody>
          <a:bodyPr/>
          <a:lstStyle/>
          <a:p>
            <a:r>
              <a:rPr lang="en-US" sz="2400" dirty="0" smtClean="0">
                <a:solidFill>
                  <a:srgbClr val="002060"/>
                </a:solidFill>
              </a:rPr>
              <a:t>Washing Machines/parts</a:t>
            </a:r>
          </a:p>
          <a:p>
            <a:pPr lvl="1"/>
            <a:r>
              <a:rPr lang="en-US" sz="2000" dirty="0" smtClean="0"/>
              <a:t>Duration 3 years</a:t>
            </a:r>
          </a:p>
          <a:p>
            <a:pPr lvl="1"/>
            <a:r>
              <a:rPr lang="en-US" sz="2000" dirty="0" smtClean="0"/>
              <a:t>Machines TRQ = 20%, 18%, 16%</a:t>
            </a:r>
          </a:p>
          <a:p>
            <a:pPr lvl="1"/>
            <a:r>
              <a:rPr lang="en-US" sz="2000" dirty="0" smtClean="0"/>
              <a:t>&gt;TRQ &amp; Parts = 50%, 45%, 40%</a:t>
            </a:r>
          </a:p>
          <a:p>
            <a:endParaRPr lang="en-US" sz="2400" dirty="0" smtClean="0"/>
          </a:p>
          <a:p>
            <a:r>
              <a:rPr lang="en-US" sz="2400" dirty="0" smtClean="0">
                <a:solidFill>
                  <a:srgbClr val="002060"/>
                </a:solidFill>
              </a:rPr>
              <a:t>All countries EXCEPT:</a:t>
            </a:r>
          </a:p>
          <a:p>
            <a:pPr lvl="1"/>
            <a:r>
              <a:rPr lang="en-US" sz="2000" dirty="0" smtClean="0"/>
              <a:t>Canada</a:t>
            </a:r>
          </a:p>
          <a:p>
            <a:pPr lvl="1"/>
            <a:r>
              <a:rPr lang="en-US" sz="2000" dirty="0" smtClean="0"/>
              <a:t>GSP Countries (except Thailand)</a:t>
            </a:r>
            <a:endParaRPr lang="en-US" sz="2000" dirty="0"/>
          </a:p>
          <a:p>
            <a:pPr marL="457200" lvl="1" indent="0">
              <a:buNone/>
            </a:pPr>
            <a:endParaRPr lang="en-US" sz="2000" dirty="0"/>
          </a:p>
        </p:txBody>
      </p:sp>
      <p:sp>
        <p:nvSpPr>
          <p:cNvPr id="5" name="Rectangle 4"/>
          <p:cNvSpPr/>
          <p:nvPr/>
        </p:nvSpPr>
        <p:spPr>
          <a:xfrm>
            <a:off x="0" y="2843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450376"/>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Bold" charset="0"/>
                <a:ea typeface="+mj-ea"/>
                <a:cs typeface="+mj-cs"/>
              </a:rPr>
              <a:t>Section 201 Tariffs: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rPr>
              <a:t>What &amp; </a:t>
            </a:r>
            <a:r>
              <a:rPr lang="en-US" sz="2400" dirty="0">
                <a:solidFill>
                  <a:prstClr val="white"/>
                </a:solidFill>
              </a:rPr>
              <a:t>W</a:t>
            </a:r>
            <a:r>
              <a:rPr kumimoji="0" lang="en-US" sz="2400" b="0" i="0" u="none" strike="noStrike" kern="1200" cap="none" spc="0" normalizeH="0" baseline="0" noProof="0" dirty="0" smtClean="0">
                <a:ln>
                  <a:noFill/>
                </a:ln>
                <a:solidFill>
                  <a:prstClr val="white"/>
                </a:solidFill>
                <a:effectLst/>
                <a:uLnTx/>
                <a:uFillTx/>
              </a:rPr>
              <a:t>here?</a:t>
            </a:r>
          </a:p>
        </p:txBody>
      </p:sp>
      <p:sp>
        <p:nvSpPr>
          <p:cNvPr id="8" name="TextBox 7"/>
          <p:cNvSpPr txBox="1"/>
          <p:nvPr/>
        </p:nvSpPr>
        <p:spPr>
          <a:xfrm>
            <a:off x="4324157" y="5392193"/>
            <a:ext cx="4487333" cy="923330"/>
          </a:xfrm>
          <a:prstGeom prst="rect">
            <a:avLst/>
          </a:prstGeom>
          <a:noFill/>
          <a:ln w="76200">
            <a:solidFill>
              <a:srgbClr val="FF0000"/>
            </a:solidFill>
          </a:ln>
        </p:spPr>
        <p:txBody>
          <a:bodyPr wrap="square" rtlCol="0">
            <a:spAutoFit/>
          </a:bodyPr>
          <a:lstStyle/>
          <a:p>
            <a:r>
              <a:rPr lang="en-US" b="1" dirty="0" smtClean="0">
                <a:solidFill>
                  <a:srgbClr val="FF0000"/>
                </a:solidFill>
              </a:rPr>
              <a:t>Note: </a:t>
            </a:r>
          </a:p>
          <a:p>
            <a:r>
              <a:rPr lang="en-US" b="1" dirty="0" smtClean="0">
                <a:solidFill>
                  <a:srgbClr val="FF0000"/>
                </a:solidFill>
              </a:rPr>
              <a:t>Turkey loses GSP eligibility; India set to lose GSP eligibility.</a:t>
            </a:r>
            <a:endParaRPr lang="en-US" b="1" dirty="0">
              <a:solidFill>
                <a:srgbClr val="FF0000"/>
              </a:solidFill>
            </a:endParaRPr>
          </a:p>
        </p:txBody>
      </p:sp>
    </p:spTree>
    <p:extLst>
      <p:ext uri="{BB962C8B-B14F-4D97-AF65-F5344CB8AC3E}">
        <p14:creationId xmlns:p14="http://schemas.microsoft.com/office/powerpoint/2010/main" val="2895803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06627" y="952499"/>
            <a:ext cx="8130746" cy="1071563"/>
          </a:xfrm>
        </p:spPr>
        <p:txBody>
          <a:bodyPr/>
          <a:lstStyle/>
          <a:p>
            <a:r>
              <a:rPr lang="en-US" dirty="0" smtClean="0"/>
              <a:t>What are 301 tariffs?</a:t>
            </a:r>
            <a:endParaRPr lang="en-US" dirty="0"/>
          </a:p>
        </p:txBody>
      </p:sp>
      <p:pic>
        <p:nvPicPr>
          <p:cNvPr id="5" name="Picture 2" descr="C:\Users\pbaker\AppData\Local\Temp\iStock-6951608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506" y="2413000"/>
            <a:ext cx="3143531" cy="2095687"/>
          </a:xfrm>
          <a:prstGeom prst="ellipse">
            <a:avLst/>
          </a:prstGeom>
          <a:noFill/>
          <a:effectLst>
            <a:reflection blurRad="6350" stA="50000" endA="300" endPos="90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955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43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563047"/>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Bold" charset="0"/>
                <a:ea typeface="+mj-ea"/>
                <a:cs typeface="+mj-cs"/>
              </a:rPr>
              <a:t>Section 301 Tariffs</a:t>
            </a:r>
          </a:p>
        </p:txBody>
      </p:sp>
      <p:sp>
        <p:nvSpPr>
          <p:cNvPr id="12" name="Rectangle 11"/>
          <p:cNvSpPr/>
          <p:nvPr/>
        </p:nvSpPr>
        <p:spPr>
          <a:xfrm>
            <a:off x="519468" y="1512002"/>
            <a:ext cx="7442277" cy="4985980"/>
          </a:xfrm>
          <a:prstGeom prst="rect">
            <a:avLst/>
          </a:prstGeom>
        </p:spPr>
        <p:txBody>
          <a:bodyPr wrap="square">
            <a:spAutoFit/>
          </a:bodyPr>
          <a:lstStyle/>
          <a:p>
            <a:pPr>
              <a:defRPr/>
            </a:pPr>
            <a:r>
              <a:rPr lang="en-US" sz="2000" b="1" dirty="0">
                <a:solidFill>
                  <a:srgbClr val="002060"/>
                </a:solidFill>
              </a:rPr>
              <a:t>Section </a:t>
            </a:r>
            <a:r>
              <a:rPr lang="en-US" sz="2000" b="1" dirty="0" smtClean="0">
                <a:solidFill>
                  <a:srgbClr val="002060"/>
                </a:solidFill>
              </a:rPr>
              <a:t>301: </a:t>
            </a:r>
            <a:r>
              <a:rPr lang="en-US" sz="2000" b="1" dirty="0">
                <a:solidFill>
                  <a:srgbClr val="002060"/>
                </a:solidFill>
              </a:rPr>
              <a:t>The </a:t>
            </a:r>
            <a:r>
              <a:rPr lang="en-US" sz="2000" b="1" dirty="0" smtClean="0">
                <a:solidFill>
                  <a:srgbClr val="002060"/>
                </a:solidFill>
              </a:rPr>
              <a:t>“China is cheating clause”</a:t>
            </a:r>
            <a:endParaRPr lang="en-US" sz="2000" b="1"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Foreign </a:t>
            </a: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acts, policies</a:t>
            </a: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 practices </a:t>
            </a: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that the USTR determines either: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violate, or </a:t>
            </a:r>
            <a:r>
              <a:rPr lang="en-US" dirty="0" smtClean="0">
                <a:solidFill>
                  <a:prstClr val="black"/>
                </a:solidFill>
                <a:latin typeface="Calibri"/>
              </a:rPr>
              <a:t>are</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inconsistent with, a trade agreement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prstClr val="black"/>
                </a:solidFill>
                <a:latin typeface="Calibri"/>
              </a:rPr>
              <a:t>are</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unjustifiable and burden or restrict U.S. commerce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Section 301 cases can be: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initiated as a result of a petition filed by an interested party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self-initiated by the USTR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USTR</a:t>
            </a:r>
            <a:r>
              <a:rPr kumimoji="0" lang="en-US" sz="2000" b="1" i="0" u="none" strike="noStrike" kern="1200" cap="none" spc="0" normalizeH="0" noProof="0" dirty="0" smtClean="0">
                <a:ln>
                  <a:noFill/>
                </a:ln>
                <a:solidFill>
                  <a:srgbClr val="002060"/>
                </a:solidFill>
                <a:effectLst/>
                <a:uLnTx/>
                <a:uFillTx/>
                <a:latin typeface="Calibri"/>
                <a:ea typeface="+mn-ea"/>
                <a:cs typeface="+mn-cs"/>
              </a:rPr>
              <a:t> </a:t>
            </a: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seeks a negotiated settlement: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compensation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elimination of the particular barrier or practice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If no settlement, the USTR determines whether or not to retaliate: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increased tariffs on selected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imports</a:t>
            </a:r>
            <a:r>
              <a:rPr kumimoji="0" lang="en-US" sz="1800" b="0" i="0" u="none" strike="noStrike" kern="1200" cap="none" spc="0" normalizeH="0" noProof="0" dirty="0" smtClean="0">
                <a:ln>
                  <a:noFill/>
                </a:ln>
                <a:solidFill>
                  <a:prstClr val="black"/>
                </a:solidFill>
                <a:effectLst/>
                <a:uLnTx/>
                <a:uFillTx/>
                <a:latin typeface="Calibri"/>
                <a:ea typeface="+mn-ea"/>
                <a:cs typeface="+mn-cs"/>
              </a:rPr>
              <a:t> </a:t>
            </a:r>
            <a:r>
              <a:rPr lang="en-US" dirty="0" smtClean="0">
                <a:solidFill>
                  <a:prstClr val="black"/>
                </a:solidFill>
                <a:latin typeface="Calibri"/>
              </a:rPr>
              <a:t>at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level equivalent to estimated economic losses from foreign barrier or practice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739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1656"/>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310676"/>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Bold" charset="0"/>
                <a:ea typeface="+mj-ea"/>
                <a:cs typeface="+mj-cs"/>
              </a:rPr>
              <a:t>Section 301 Tariffs:</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3200" i="1" dirty="0" smtClean="0">
                <a:solidFill>
                  <a:prstClr val="white"/>
                </a:solidFill>
              </a:rPr>
              <a:t>China Only: 12K HTS Numbers</a:t>
            </a:r>
            <a:endParaRPr kumimoji="0" lang="en-US" sz="3200" b="0" i="1" u="none" strike="noStrike" kern="1200" cap="none" spc="0" normalizeH="0" baseline="0" noProof="0" dirty="0" smtClean="0">
              <a:ln>
                <a:noFill/>
              </a:ln>
              <a:solidFill>
                <a:prstClr val="white"/>
              </a:solidFill>
              <a:effectLst/>
              <a:uLnTx/>
              <a:uFillTx/>
            </a:endParaRPr>
          </a:p>
        </p:txBody>
      </p:sp>
      <p:sp>
        <p:nvSpPr>
          <p:cNvPr id="12" name="Rectangle 11"/>
          <p:cNvSpPr/>
          <p:nvPr/>
        </p:nvSpPr>
        <p:spPr>
          <a:xfrm>
            <a:off x="722668" y="1398535"/>
            <a:ext cx="8421332" cy="5170646"/>
          </a:xfrm>
          <a:prstGeom prst="rect">
            <a:avLst/>
          </a:prstGeom>
        </p:spPr>
        <p:txBody>
          <a:bodyPr wrap="square">
            <a:spAutoFit/>
          </a:bodyPr>
          <a:lstStyle/>
          <a:p>
            <a:r>
              <a:rPr lang="en-US" sz="2000" b="1" dirty="0" smtClean="0">
                <a:solidFill>
                  <a:srgbClr val="002060"/>
                </a:solidFill>
              </a:rPr>
              <a:t>Tranche #1</a:t>
            </a:r>
          </a:p>
          <a:p>
            <a:pPr marL="285750" indent="-285750">
              <a:buFont typeface="Arial" panose="020B0604020202020204" pitchFamily="34" charset="0"/>
              <a:buChar char="•"/>
            </a:pPr>
            <a:r>
              <a:rPr lang="en-US" dirty="0" smtClean="0"/>
              <a:t>Effective July 6: 25% Tariffs</a:t>
            </a:r>
          </a:p>
          <a:p>
            <a:pPr marL="285750" indent="-285750">
              <a:buFont typeface="Arial" panose="020B0604020202020204" pitchFamily="34" charset="0"/>
              <a:buChar char="•"/>
            </a:pPr>
            <a:r>
              <a:rPr lang="en-US" dirty="0" smtClean="0"/>
              <a:t>818 of 1,333 on original list implemented (1657 HTS#s @ 10 digit)</a:t>
            </a:r>
          </a:p>
          <a:p>
            <a:pPr marL="285750" indent="-285750">
              <a:buFont typeface="Arial" panose="020B0604020202020204" pitchFamily="34" charset="0"/>
              <a:buChar char="•"/>
            </a:pPr>
            <a:r>
              <a:rPr lang="en-US" dirty="0" smtClean="0"/>
              <a:t>Heavy in Chapters 84 &amp; 85 (Machinery &amp; Equipment)</a:t>
            </a:r>
          </a:p>
          <a:p>
            <a:pPr marL="285750" indent="-285750">
              <a:buFont typeface="Arial" panose="020B0604020202020204" pitchFamily="34" charset="0"/>
              <a:buChar char="•"/>
            </a:pPr>
            <a:r>
              <a:rPr lang="en-US" dirty="0" smtClean="0"/>
              <a:t>$34B in Chinese imports</a:t>
            </a:r>
          </a:p>
          <a:p>
            <a:pPr marL="285750" indent="-285750">
              <a:buFont typeface="Arial" panose="020B0604020202020204" pitchFamily="34" charset="0"/>
              <a:buChar char="•"/>
            </a:pPr>
            <a:endParaRPr lang="en-US" dirty="0" smtClean="0"/>
          </a:p>
          <a:p>
            <a:r>
              <a:rPr lang="en-US" sz="2000" b="1" dirty="0" smtClean="0">
                <a:solidFill>
                  <a:srgbClr val="002060"/>
                </a:solidFill>
              </a:rPr>
              <a:t>Tranche #2</a:t>
            </a:r>
          </a:p>
          <a:p>
            <a:pPr marL="342900" indent="-342900">
              <a:buFont typeface="Arial" panose="020B0604020202020204" pitchFamily="34" charset="0"/>
              <a:buChar char="•"/>
            </a:pPr>
            <a:r>
              <a:rPr lang="en-US" dirty="0" smtClean="0"/>
              <a:t>Effective August 23: 25% Tariffs</a:t>
            </a:r>
          </a:p>
          <a:p>
            <a:pPr marL="342900" indent="-342900">
              <a:buFont typeface="Arial" panose="020B0604020202020204" pitchFamily="34" charset="0"/>
              <a:buChar char="•"/>
            </a:pPr>
            <a:r>
              <a:rPr lang="en-US" dirty="0" smtClean="0"/>
              <a:t>279 of 284 on original list implemented (405 @ 10 digit)</a:t>
            </a:r>
            <a:endParaRPr lang="en-US" dirty="0"/>
          </a:p>
          <a:p>
            <a:pPr marL="285750" indent="-285750">
              <a:buFont typeface="Arial" panose="020B0604020202020204" pitchFamily="34" charset="0"/>
              <a:buChar char="•"/>
            </a:pPr>
            <a:r>
              <a:rPr lang="en-US" dirty="0" smtClean="0"/>
              <a:t>More in Chapters 84 &amp; 85</a:t>
            </a:r>
          </a:p>
          <a:p>
            <a:pPr marL="285750" indent="-285750">
              <a:buFont typeface="Arial" panose="020B0604020202020204" pitchFamily="34" charset="0"/>
              <a:buChar char="•"/>
            </a:pPr>
            <a:r>
              <a:rPr lang="en-US" dirty="0" smtClean="0"/>
              <a:t>Several Chapter 39 – Plastic; Chapter 27 – Oil &amp; Lubricants</a:t>
            </a:r>
          </a:p>
          <a:p>
            <a:pPr marL="285750" indent="-285750">
              <a:buFont typeface="Arial" panose="020B0604020202020204" pitchFamily="34" charset="0"/>
              <a:buChar char="•"/>
            </a:pPr>
            <a:r>
              <a:rPr lang="en-US" dirty="0" smtClean="0"/>
              <a:t>$16B in Chinese imports</a:t>
            </a:r>
          </a:p>
          <a:p>
            <a:pPr marL="285750" indent="-285750">
              <a:buFont typeface="Arial" panose="020B0604020202020204" pitchFamily="34" charset="0"/>
              <a:buChar char="•"/>
            </a:pPr>
            <a:endParaRPr lang="en-US" dirty="0" smtClean="0"/>
          </a:p>
          <a:p>
            <a:r>
              <a:rPr lang="en-US" sz="2000" b="1" dirty="0" smtClean="0">
                <a:solidFill>
                  <a:srgbClr val="002060"/>
                </a:solidFill>
              </a:rPr>
              <a:t>Tranche #3</a:t>
            </a:r>
          </a:p>
          <a:p>
            <a:pPr marL="285750" indent="-285750">
              <a:buFont typeface="Arial" panose="020B0604020202020204" pitchFamily="34" charset="0"/>
              <a:buChar char="•"/>
            </a:pPr>
            <a:r>
              <a:rPr lang="en-US" dirty="0" smtClean="0"/>
              <a:t>Effective September 24: 10% Tariffs</a:t>
            </a:r>
          </a:p>
          <a:p>
            <a:pPr marL="285750" indent="-285750">
              <a:buFont typeface="Arial" panose="020B0604020202020204" pitchFamily="34" charset="0"/>
              <a:buChar char="•"/>
            </a:pPr>
            <a:r>
              <a:rPr lang="en-US" dirty="0" smtClean="0"/>
              <a:t>Effective June 2019: 25% Tariffs</a:t>
            </a:r>
          </a:p>
          <a:p>
            <a:pPr marL="285750" indent="-285750">
              <a:buFont typeface="Arial" panose="020B0604020202020204" pitchFamily="34" charset="0"/>
              <a:buChar char="•"/>
            </a:pPr>
            <a:r>
              <a:rPr lang="en-US" dirty="0" smtClean="0"/>
              <a:t>5745 of 6031 on original list (approx. 9000 HTS#s @ 10 digit)</a:t>
            </a:r>
          </a:p>
          <a:p>
            <a:pPr marL="285750" indent="-285750">
              <a:buFont typeface="Arial" panose="020B0604020202020204" pitchFamily="34" charset="0"/>
              <a:buChar char="•"/>
            </a:pPr>
            <a:r>
              <a:rPr lang="en-US" dirty="0" smtClean="0"/>
              <a:t>$200B in Chinese imports</a:t>
            </a:r>
          </a:p>
        </p:txBody>
      </p:sp>
      <p:sp>
        <p:nvSpPr>
          <p:cNvPr id="2" name="TextBox 1"/>
          <p:cNvSpPr txBox="1"/>
          <p:nvPr/>
        </p:nvSpPr>
        <p:spPr>
          <a:xfrm>
            <a:off x="7158182" y="5264727"/>
            <a:ext cx="1764146" cy="1200329"/>
          </a:xfrm>
          <a:prstGeom prst="rect">
            <a:avLst/>
          </a:prstGeom>
          <a:noFill/>
          <a:ln w="28575">
            <a:solidFill>
              <a:srgbClr val="002060"/>
            </a:solidFill>
          </a:ln>
        </p:spPr>
        <p:txBody>
          <a:bodyPr wrap="square" rtlCol="0">
            <a:spAutoFit/>
          </a:bodyPr>
          <a:lstStyle/>
          <a:p>
            <a:r>
              <a:rPr lang="en-US" dirty="0" smtClean="0"/>
              <a:t>Exception: Section 321 de </a:t>
            </a:r>
            <a:r>
              <a:rPr lang="en-US" dirty="0" err="1" smtClean="0"/>
              <a:t>minimis</a:t>
            </a:r>
            <a:r>
              <a:rPr lang="en-US" dirty="0" smtClean="0"/>
              <a:t> (&lt;$800) shipments.</a:t>
            </a:r>
            <a:endParaRPr lang="en-US" dirty="0"/>
          </a:p>
        </p:txBody>
      </p:sp>
    </p:spTree>
    <p:extLst>
      <p:ext uri="{BB962C8B-B14F-4D97-AF65-F5344CB8AC3E}">
        <p14:creationId xmlns:p14="http://schemas.microsoft.com/office/powerpoint/2010/main" val="2322033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1656"/>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310676"/>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Bold" charset="0"/>
                <a:ea typeface="+mj-ea"/>
                <a:cs typeface="+mj-cs"/>
              </a:rPr>
              <a:t>Section 301 Tariffs:</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3200" i="1" dirty="0" smtClean="0">
                <a:solidFill>
                  <a:prstClr val="white"/>
                </a:solidFill>
              </a:rPr>
              <a:t>Full Boat</a:t>
            </a:r>
            <a:endParaRPr kumimoji="0" lang="en-US" sz="3200" b="0" i="1" u="none" strike="noStrike" kern="1200" cap="none" spc="0" normalizeH="0" baseline="0" noProof="0" dirty="0" smtClean="0">
              <a:ln>
                <a:noFill/>
              </a:ln>
              <a:solidFill>
                <a:prstClr val="white"/>
              </a:solidFill>
              <a:effectLst/>
              <a:uLnTx/>
              <a:uFillTx/>
            </a:endParaRPr>
          </a:p>
        </p:txBody>
      </p:sp>
      <p:sp>
        <p:nvSpPr>
          <p:cNvPr id="12" name="Rectangle 11"/>
          <p:cNvSpPr/>
          <p:nvPr/>
        </p:nvSpPr>
        <p:spPr>
          <a:xfrm>
            <a:off x="722668" y="1398535"/>
            <a:ext cx="8421332" cy="5170646"/>
          </a:xfrm>
          <a:prstGeom prst="rect">
            <a:avLst/>
          </a:prstGeom>
        </p:spPr>
        <p:txBody>
          <a:bodyPr wrap="square">
            <a:spAutoFit/>
          </a:bodyPr>
          <a:lstStyle/>
          <a:p>
            <a:r>
              <a:rPr lang="en-US" sz="2000" b="1" dirty="0" smtClean="0">
                <a:solidFill>
                  <a:srgbClr val="002060"/>
                </a:solidFill>
              </a:rPr>
              <a:t>Tranche #4</a:t>
            </a:r>
          </a:p>
          <a:p>
            <a:pPr marL="285750" indent="-285750">
              <a:buFont typeface="Arial" panose="020B0604020202020204" pitchFamily="34" charset="0"/>
              <a:buChar char="•"/>
            </a:pPr>
            <a:r>
              <a:rPr lang="en-US" dirty="0" smtClean="0"/>
              <a:t>Effective Date: TBD</a:t>
            </a:r>
          </a:p>
          <a:p>
            <a:pPr marL="285750" indent="-285750">
              <a:buFont typeface="Arial" panose="020B0604020202020204" pitchFamily="34" charset="0"/>
              <a:buChar char="•"/>
            </a:pPr>
            <a:r>
              <a:rPr lang="en-US" dirty="0" smtClean="0"/>
              <a:t>3,805 full/partial HTSUS headings</a:t>
            </a:r>
          </a:p>
          <a:p>
            <a:pPr marL="285750" indent="-285750">
              <a:buFont typeface="Arial" panose="020B0604020202020204" pitchFamily="34" charset="0"/>
              <a:buChar char="•"/>
            </a:pPr>
            <a:r>
              <a:rPr lang="en-US" dirty="0" smtClean="0"/>
              <a:t>$300B in Chinese imports</a:t>
            </a:r>
          </a:p>
          <a:p>
            <a:pPr marL="285750" indent="-285750">
              <a:buFont typeface="Arial" panose="020B0604020202020204" pitchFamily="34" charset="0"/>
              <a:buChar char="•"/>
            </a:pPr>
            <a:r>
              <a:rPr lang="en-US" dirty="0" smtClean="0"/>
              <a:t>Apparel, footwear, food products, etc. etc. etc.</a:t>
            </a:r>
          </a:p>
          <a:p>
            <a:pPr marL="285750" indent="-285750">
              <a:buFont typeface="Arial" panose="020B0604020202020204" pitchFamily="34" charset="0"/>
              <a:buChar char="•"/>
            </a:pPr>
            <a:r>
              <a:rPr lang="en-US" dirty="0" smtClean="0"/>
              <a:t>Exceptions:</a:t>
            </a:r>
          </a:p>
          <a:p>
            <a:pPr marL="742950" lvl="1" indent="-285750">
              <a:buFont typeface="Arial" panose="020B0604020202020204" pitchFamily="34" charset="0"/>
              <a:buChar char="•"/>
            </a:pPr>
            <a:r>
              <a:rPr lang="en-US" dirty="0" smtClean="0"/>
              <a:t>Pharmaceuticals</a:t>
            </a:r>
          </a:p>
          <a:p>
            <a:pPr marL="742950" lvl="1" indent="-285750">
              <a:buFont typeface="Arial" panose="020B0604020202020204" pitchFamily="34" charset="0"/>
              <a:buChar char="•"/>
            </a:pPr>
            <a:r>
              <a:rPr lang="en-US" dirty="0" smtClean="0"/>
              <a:t>Certain medical goods</a:t>
            </a:r>
          </a:p>
          <a:p>
            <a:pPr marL="742950" lvl="1" indent="-285750">
              <a:buFont typeface="Arial" panose="020B0604020202020204" pitchFamily="34" charset="0"/>
              <a:buChar char="•"/>
            </a:pPr>
            <a:r>
              <a:rPr lang="en-US" dirty="0" smtClean="0"/>
              <a:t>Rare earth materials</a:t>
            </a:r>
          </a:p>
          <a:p>
            <a:pPr marL="742950" lvl="1" indent="-285750">
              <a:buFont typeface="Arial" panose="020B0604020202020204" pitchFamily="34" charset="0"/>
              <a:buChar char="•"/>
            </a:pPr>
            <a:r>
              <a:rPr lang="en-US" dirty="0" smtClean="0"/>
              <a:t>Critical minerals</a:t>
            </a:r>
          </a:p>
          <a:p>
            <a:endParaRPr lang="en-US" dirty="0" smtClean="0"/>
          </a:p>
          <a:p>
            <a:r>
              <a:rPr lang="en-US" sz="2000" b="1" dirty="0" smtClean="0">
                <a:solidFill>
                  <a:srgbClr val="002060"/>
                </a:solidFill>
              </a:rPr>
              <a:t>Timeline</a:t>
            </a:r>
          </a:p>
          <a:p>
            <a:pPr marL="342900" indent="-342900">
              <a:buFont typeface="Arial" panose="020B0604020202020204" pitchFamily="34" charset="0"/>
              <a:buChar char="•"/>
            </a:pPr>
            <a:r>
              <a:rPr lang="en-US" dirty="0" smtClean="0"/>
              <a:t>Comments due by June 17</a:t>
            </a:r>
          </a:p>
          <a:p>
            <a:pPr marL="800100" lvl="1" indent="-342900">
              <a:buFont typeface="Arial" panose="020B0604020202020204" pitchFamily="34" charset="0"/>
              <a:buChar char="•"/>
            </a:pPr>
            <a:r>
              <a:rPr lang="en-US" dirty="0" smtClean="0"/>
              <a:t>Requesting exclusions</a:t>
            </a:r>
          </a:p>
          <a:p>
            <a:pPr marL="800100" lvl="1" indent="-342900">
              <a:buFont typeface="Arial" panose="020B0604020202020204" pitchFamily="34" charset="0"/>
              <a:buChar char="•"/>
            </a:pPr>
            <a:r>
              <a:rPr lang="en-US" dirty="0" smtClean="0"/>
              <a:t>Requesting additions</a:t>
            </a:r>
          </a:p>
          <a:p>
            <a:pPr marL="342900" indent="-342900">
              <a:buFont typeface="Arial" panose="020B0604020202020204" pitchFamily="34" charset="0"/>
              <a:buChar char="•"/>
            </a:pPr>
            <a:r>
              <a:rPr lang="en-US" dirty="0" smtClean="0"/>
              <a:t>Public hearing June 17 – requests to appear must be submitted by June 10</a:t>
            </a:r>
          </a:p>
          <a:p>
            <a:pPr marL="342900" indent="-342900">
              <a:buFont typeface="Arial" panose="020B0604020202020204" pitchFamily="34" charset="0"/>
              <a:buChar char="•"/>
            </a:pPr>
            <a:r>
              <a:rPr lang="en-US" dirty="0" smtClean="0"/>
              <a:t>Implementation – Any time after June 24, 2019</a:t>
            </a:r>
          </a:p>
          <a:p>
            <a:r>
              <a:rPr lang="en-US" sz="2000" b="1" dirty="0" smtClean="0">
                <a:solidFill>
                  <a:srgbClr val="002060"/>
                </a:solidFill>
              </a:rPr>
              <a:t> </a:t>
            </a:r>
            <a:endParaRPr lang="en-US" dirty="0" smtClean="0"/>
          </a:p>
        </p:txBody>
      </p:sp>
    </p:spTree>
    <p:extLst>
      <p:ext uri="{BB962C8B-B14F-4D97-AF65-F5344CB8AC3E}">
        <p14:creationId xmlns:p14="http://schemas.microsoft.com/office/powerpoint/2010/main" val="796983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627" y="1269999"/>
            <a:ext cx="8130746" cy="1071563"/>
          </a:xfrm>
        </p:spPr>
        <p:txBody>
          <a:bodyPr/>
          <a:lstStyle/>
          <a:p>
            <a:r>
              <a:rPr lang="en-US" dirty="0" smtClean="0"/>
              <a:t>What can we do about it?</a:t>
            </a:r>
            <a:endParaRPr lang="en-US" dirty="0"/>
          </a:p>
        </p:txBody>
      </p:sp>
      <p:pic>
        <p:nvPicPr>
          <p:cNvPr id="5122" name="Picture 2" descr="C:\Users\pbaker\AppData\Local\Temp\iStock-932384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904" y="2585212"/>
            <a:ext cx="3822192" cy="2551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07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51374" y="1955800"/>
            <a:ext cx="8362426" cy="4203700"/>
          </a:xfrm>
        </p:spPr>
        <p:txBody>
          <a:bodyPr>
            <a:normAutofit/>
          </a:bodyPr>
          <a:lstStyle/>
          <a:p>
            <a:r>
              <a:rPr lang="en-US" sz="2100" dirty="0" smtClean="0"/>
              <a:t>All </a:t>
            </a:r>
            <a:r>
              <a:rPr lang="en-US" sz="2100" dirty="0"/>
              <a:t>exclusion requests must be in electronic </a:t>
            </a:r>
            <a:r>
              <a:rPr lang="en-US" sz="2100" dirty="0" smtClean="0"/>
              <a:t>form, submitted through </a:t>
            </a:r>
            <a:r>
              <a:rPr lang="en-US" sz="2100" dirty="0"/>
              <a:t>the Federal rulemaking portal (</a:t>
            </a:r>
            <a:r>
              <a:rPr lang="en-US" sz="2100" i="1" u="sng" dirty="0">
                <a:hlinkClick r:id="rId3"/>
              </a:rPr>
              <a:t>http://www.regulations.gov</a:t>
            </a:r>
            <a:r>
              <a:rPr lang="en-US" sz="2100" dirty="0" smtClean="0"/>
              <a:t>)</a:t>
            </a:r>
          </a:p>
          <a:p>
            <a:r>
              <a:rPr lang="en-US" sz="2100" dirty="0" smtClean="0"/>
              <a:t>No time limit</a:t>
            </a:r>
          </a:p>
          <a:p>
            <a:r>
              <a:rPr lang="en-US" sz="2100" dirty="0" smtClean="0"/>
              <a:t>Only those </a:t>
            </a:r>
            <a:r>
              <a:rPr lang="en-US" sz="2100" u="sng" dirty="0" smtClean="0"/>
              <a:t>using</a:t>
            </a:r>
            <a:r>
              <a:rPr lang="en-US" sz="2100" dirty="0" smtClean="0"/>
              <a:t> subject steel </a:t>
            </a:r>
            <a:r>
              <a:rPr lang="en-US" sz="2100" dirty="0"/>
              <a:t>or aluminum articles </a:t>
            </a:r>
            <a:r>
              <a:rPr lang="en-US" sz="2100" dirty="0" smtClean="0"/>
              <a:t>in business (</a:t>
            </a:r>
            <a:r>
              <a:rPr lang="en-US" sz="2100" i="1" dirty="0" smtClean="0"/>
              <a:t>e.g</a:t>
            </a:r>
            <a:r>
              <a:rPr lang="en-US" sz="2100" i="1" dirty="0"/>
              <a:t>.,</a:t>
            </a:r>
            <a:r>
              <a:rPr lang="en-US" sz="2100" dirty="0"/>
              <a:t> construction, manufacturing, or supplying steel /aluminum to users) in the United States may </a:t>
            </a:r>
            <a:r>
              <a:rPr lang="en-US" sz="2100" dirty="0" smtClean="0"/>
              <a:t>submit</a:t>
            </a:r>
            <a:endParaRPr lang="en-US" sz="2100" dirty="0"/>
          </a:p>
          <a:p>
            <a:r>
              <a:rPr lang="en-US" sz="2100" dirty="0"/>
              <a:t>Approved exclusions </a:t>
            </a:r>
            <a:r>
              <a:rPr lang="en-US" sz="2100" dirty="0" smtClean="0"/>
              <a:t>made </a:t>
            </a:r>
            <a:r>
              <a:rPr lang="en-US" sz="2100" dirty="0"/>
              <a:t>on a product </a:t>
            </a:r>
            <a:r>
              <a:rPr lang="en-US" sz="2100" dirty="0" smtClean="0"/>
              <a:t>basis; generally </a:t>
            </a:r>
            <a:r>
              <a:rPr lang="en-US" sz="2100" dirty="0"/>
              <a:t>limited to the </a:t>
            </a:r>
            <a:r>
              <a:rPr lang="en-US" sz="2100" dirty="0" smtClean="0"/>
              <a:t>organization </a:t>
            </a:r>
            <a:r>
              <a:rPr lang="en-US" sz="2100" dirty="0"/>
              <a:t>that submitted the specific exclusion </a:t>
            </a:r>
            <a:r>
              <a:rPr lang="en-US" sz="2100" dirty="0" smtClean="0"/>
              <a:t>request </a:t>
            </a:r>
            <a:r>
              <a:rPr lang="en-US" sz="2100" dirty="0"/>
              <a:t> </a:t>
            </a:r>
          </a:p>
          <a:p>
            <a:r>
              <a:rPr lang="en-US" sz="2100" dirty="0" smtClean="0"/>
              <a:t>Paper </a:t>
            </a:r>
            <a:r>
              <a:rPr lang="en-US" sz="2100" dirty="0"/>
              <a:t>submissions </a:t>
            </a:r>
            <a:r>
              <a:rPr lang="en-US" sz="2100" dirty="0" smtClean="0"/>
              <a:t>not accepted</a:t>
            </a:r>
            <a:endParaRPr lang="en-US" sz="2100" dirty="0"/>
          </a:p>
          <a:p>
            <a:r>
              <a:rPr lang="en-US" sz="2100" dirty="0" smtClean="0"/>
              <a:t>Separate Exclusion Request per product</a:t>
            </a:r>
            <a:endParaRPr lang="en-US" sz="2100" dirty="0"/>
          </a:p>
        </p:txBody>
      </p:sp>
      <p:sp>
        <p:nvSpPr>
          <p:cNvPr id="5" name="Rectangle 4"/>
          <p:cNvSpPr/>
          <p:nvPr/>
        </p:nvSpPr>
        <p:spPr>
          <a:xfrm>
            <a:off x="0" y="3224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450376"/>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lvl="0">
              <a:defRPr/>
            </a:pPr>
            <a:r>
              <a:rPr lang="en-US" sz="3600" dirty="0">
                <a:solidFill>
                  <a:prstClr val="white"/>
                </a:solidFill>
              </a:rPr>
              <a:t>232 Exclusion Request*</a:t>
            </a:r>
          </a:p>
          <a:p>
            <a:pPr lvl="0">
              <a:defRPr/>
            </a:pPr>
            <a:endParaRPr lang="en-US" sz="2000" dirty="0">
              <a:solidFill>
                <a:prstClr val="white"/>
              </a:solidFill>
            </a:endParaRPr>
          </a:p>
          <a:p>
            <a:pPr lvl="0">
              <a:defRPr/>
            </a:pPr>
            <a:r>
              <a:rPr lang="en-US" sz="2000" i="1" dirty="0">
                <a:solidFill>
                  <a:prstClr val="white"/>
                </a:solidFill>
              </a:rPr>
              <a:t>*Similar process for aluminum</a:t>
            </a:r>
          </a:p>
        </p:txBody>
      </p:sp>
    </p:spTree>
    <p:extLst>
      <p:ext uri="{BB962C8B-B14F-4D97-AF65-F5344CB8AC3E}">
        <p14:creationId xmlns:p14="http://schemas.microsoft.com/office/powerpoint/2010/main" val="1791576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32509" y="1841860"/>
            <a:ext cx="8617527" cy="4706722"/>
          </a:xfrm>
        </p:spPr>
        <p:txBody>
          <a:bodyPr>
            <a:normAutofit fontScale="77500" lnSpcReduction="20000"/>
          </a:bodyPr>
          <a:lstStyle/>
          <a:p>
            <a:r>
              <a:rPr lang="en-US" dirty="0" smtClean="0"/>
              <a:t>51,345 </a:t>
            </a:r>
            <a:r>
              <a:rPr lang="en-US" dirty="0"/>
              <a:t>steel and aluminum tariff exclusion </a:t>
            </a:r>
            <a:r>
              <a:rPr lang="en-US" dirty="0" smtClean="0"/>
              <a:t>requests</a:t>
            </a:r>
          </a:p>
          <a:p>
            <a:pPr lvl="1"/>
            <a:r>
              <a:rPr lang="en-US" dirty="0" smtClean="0"/>
              <a:t>905 firms</a:t>
            </a:r>
          </a:p>
          <a:p>
            <a:pPr lvl="1"/>
            <a:r>
              <a:rPr lang="en-US" dirty="0" smtClean="0"/>
              <a:t>46 </a:t>
            </a:r>
            <a:r>
              <a:rPr lang="en-US" dirty="0"/>
              <a:t>states plus Puerto </a:t>
            </a:r>
            <a:r>
              <a:rPr lang="en-US" dirty="0" smtClean="0"/>
              <a:t>Rico</a:t>
            </a:r>
          </a:p>
          <a:p>
            <a:pPr marL="457200" lvl="1" indent="0">
              <a:buNone/>
            </a:pPr>
            <a:endParaRPr lang="en-US" dirty="0" smtClean="0"/>
          </a:p>
          <a:p>
            <a:r>
              <a:rPr lang="en-US" dirty="0" smtClean="0"/>
              <a:t>Steel</a:t>
            </a:r>
          </a:p>
          <a:p>
            <a:pPr lvl="1"/>
            <a:r>
              <a:rPr lang="en-US" dirty="0" smtClean="0"/>
              <a:t>45,328 exemption </a:t>
            </a:r>
            <a:r>
              <a:rPr lang="en-US" dirty="0"/>
              <a:t>requests </a:t>
            </a:r>
            <a:r>
              <a:rPr lang="en-US" dirty="0" smtClean="0"/>
              <a:t> </a:t>
            </a:r>
          </a:p>
          <a:p>
            <a:pPr lvl="1"/>
            <a:r>
              <a:rPr lang="en-US" dirty="0" smtClean="0"/>
              <a:t>19,543 objections by steel manufacturers</a:t>
            </a:r>
          </a:p>
          <a:p>
            <a:pPr lvl="1"/>
            <a:r>
              <a:rPr lang="en-US" dirty="0" smtClean="0"/>
              <a:t>The </a:t>
            </a:r>
            <a:r>
              <a:rPr lang="en-US" dirty="0"/>
              <a:t>BIS has reached a decision on 61.9 percent of the steel exclusion </a:t>
            </a:r>
            <a:r>
              <a:rPr lang="en-US" dirty="0" smtClean="0"/>
              <a:t>requests</a:t>
            </a:r>
          </a:p>
          <a:p>
            <a:pPr lvl="2"/>
            <a:r>
              <a:rPr lang="en-US" dirty="0" smtClean="0"/>
              <a:t>21,464 </a:t>
            </a:r>
            <a:r>
              <a:rPr lang="en-US" dirty="0"/>
              <a:t>have been </a:t>
            </a:r>
            <a:r>
              <a:rPr lang="en-US" dirty="0" smtClean="0"/>
              <a:t>approved</a:t>
            </a:r>
          </a:p>
          <a:p>
            <a:pPr lvl="2"/>
            <a:r>
              <a:rPr lang="en-US" dirty="0" smtClean="0"/>
              <a:t>6,588 </a:t>
            </a:r>
            <a:r>
              <a:rPr lang="en-US" dirty="0"/>
              <a:t>have been </a:t>
            </a:r>
            <a:r>
              <a:rPr lang="en-US" dirty="0" smtClean="0"/>
              <a:t>denied</a:t>
            </a:r>
          </a:p>
          <a:p>
            <a:r>
              <a:rPr lang="en-US" dirty="0" smtClean="0"/>
              <a:t>Aluminum </a:t>
            </a:r>
          </a:p>
          <a:p>
            <a:pPr lvl="1"/>
            <a:r>
              <a:rPr lang="en-US" dirty="0" smtClean="0"/>
              <a:t>6,017 exemption </a:t>
            </a:r>
            <a:r>
              <a:rPr lang="en-US" dirty="0"/>
              <a:t>requests </a:t>
            </a:r>
            <a:endParaRPr lang="en-US" dirty="0" smtClean="0"/>
          </a:p>
          <a:p>
            <a:pPr lvl="1"/>
            <a:r>
              <a:rPr lang="en-US" dirty="0" smtClean="0"/>
              <a:t>935 objections by aluminum manufacturers</a:t>
            </a:r>
          </a:p>
          <a:p>
            <a:pPr lvl="1"/>
            <a:r>
              <a:rPr lang="en-US" dirty="0" smtClean="0"/>
              <a:t>The </a:t>
            </a:r>
            <a:r>
              <a:rPr lang="en-US" dirty="0"/>
              <a:t>BIS has reached a decision on 78.2 percent of the aluminum exclusion </a:t>
            </a:r>
            <a:r>
              <a:rPr lang="en-US" dirty="0" smtClean="0"/>
              <a:t>requests</a:t>
            </a:r>
          </a:p>
          <a:p>
            <a:pPr lvl="2"/>
            <a:r>
              <a:rPr lang="en-US" dirty="0" smtClean="0"/>
              <a:t>4,069 approved</a:t>
            </a:r>
          </a:p>
          <a:p>
            <a:pPr lvl="2"/>
            <a:r>
              <a:rPr lang="en-US" dirty="0" smtClean="0"/>
              <a:t>637 denied</a:t>
            </a:r>
            <a:r>
              <a:rPr lang="en-US" dirty="0"/>
              <a:t>.</a:t>
            </a:r>
            <a:endParaRPr lang="en-US" sz="1300" dirty="0"/>
          </a:p>
        </p:txBody>
      </p:sp>
      <p:sp>
        <p:nvSpPr>
          <p:cNvPr id="5" name="Rectangle 4"/>
          <p:cNvSpPr/>
          <p:nvPr/>
        </p:nvSpPr>
        <p:spPr>
          <a:xfrm>
            <a:off x="0" y="3224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450376"/>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lvl="0">
              <a:defRPr/>
            </a:pPr>
            <a:r>
              <a:rPr lang="en-US" sz="3600" dirty="0" smtClean="0">
                <a:solidFill>
                  <a:prstClr val="white"/>
                </a:solidFill>
              </a:rPr>
              <a:t>Exclusions as of March 2019</a:t>
            </a:r>
            <a:endParaRPr lang="en-US" sz="3600" dirty="0">
              <a:solidFill>
                <a:prstClr val="white"/>
              </a:solidFill>
            </a:endParaRPr>
          </a:p>
          <a:p>
            <a:pPr lvl="0">
              <a:defRPr/>
            </a:pPr>
            <a:endParaRPr lang="en-US" sz="2000" dirty="0">
              <a:solidFill>
                <a:prstClr val="white"/>
              </a:solidFill>
            </a:endParaRPr>
          </a:p>
          <a:p>
            <a:pPr lvl="0">
              <a:defRPr/>
            </a:pPr>
            <a:r>
              <a:rPr lang="en-US" sz="2000" i="1" dirty="0" smtClean="0">
                <a:solidFill>
                  <a:prstClr val="white"/>
                </a:solidFill>
              </a:rPr>
              <a:t> </a:t>
            </a:r>
            <a:endParaRPr lang="en-US" sz="2000" i="1" dirty="0">
              <a:solidFill>
                <a:prstClr val="white"/>
              </a:solidFill>
            </a:endParaRPr>
          </a:p>
        </p:txBody>
      </p:sp>
    </p:spTree>
    <p:extLst>
      <p:ext uri="{BB962C8B-B14F-4D97-AF65-F5344CB8AC3E}">
        <p14:creationId xmlns:p14="http://schemas.microsoft.com/office/powerpoint/2010/main" val="4175710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5450" y="285438"/>
            <a:ext cx="4338766" cy="578162"/>
          </a:xfrm>
        </p:spPr>
        <p:txBody>
          <a:bodyPr/>
          <a:lstStyle/>
          <a:p>
            <a:r>
              <a:rPr lang="en-US" sz="3600" dirty="0" smtClean="0"/>
              <a:t>What we will discuss:</a:t>
            </a:r>
            <a:endParaRPr lang="en-US" sz="3600" dirty="0"/>
          </a:p>
        </p:txBody>
      </p:sp>
      <p:sp>
        <p:nvSpPr>
          <p:cNvPr id="9" name="Text Placeholder 8"/>
          <p:cNvSpPr>
            <a:spLocks noGrp="1"/>
          </p:cNvSpPr>
          <p:nvPr>
            <p:ph type="body" sz="quarter" idx="12"/>
          </p:nvPr>
        </p:nvSpPr>
        <p:spPr>
          <a:xfrm>
            <a:off x="539750" y="1059295"/>
            <a:ext cx="5022850" cy="4146550"/>
          </a:xfrm>
        </p:spPr>
        <p:txBody>
          <a:bodyPr/>
          <a:lstStyle/>
          <a:p>
            <a:pPr>
              <a:lnSpc>
                <a:spcPct val="150000"/>
              </a:lnSpc>
            </a:pPr>
            <a:r>
              <a:rPr lang="en-US" dirty="0" smtClean="0"/>
              <a:t>What are tariffs?</a:t>
            </a:r>
          </a:p>
          <a:p>
            <a:pPr>
              <a:lnSpc>
                <a:spcPct val="150000"/>
              </a:lnSpc>
            </a:pPr>
            <a:r>
              <a:rPr lang="en-US" dirty="0" smtClean="0"/>
              <a:t>What are 232 tariffs?</a:t>
            </a:r>
          </a:p>
          <a:p>
            <a:pPr>
              <a:lnSpc>
                <a:spcPct val="150000"/>
              </a:lnSpc>
            </a:pPr>
            <a:r>
              <a:rPr lang="en-US" dirty="0" smtClean="0"/>
              <a:t>What are 301 tariffs?</a:t>
            </a:r>
          </a:p>
          <a:p>
            <a:pPr>
              <a:lnSpc>
                <a:spcPct val="150000"/>
              </a:lnSpc>
            </a:pPr>
            <a:r>
              <a:rPr lang="en-US" dirty="0" smtClean="0"/>
              <a:t>What are 201 tariffs?</a:t>
            </a:r>
          </a:p>
          <a:p>
            <a:pPr>
              <a:lnSpc>
                <a:spcPct val="150000"/>
              </a:lnSpc>
            </a:pPr>
            <a:r>
              <a:rPr lang="en-US" dirty="0" smtClean="0"/>
              <a:t>What can we do about them?</a:t>
            </a:r>
          </a:p>
          <a:p>
            <a:pPr>
              <a:lnSpc>
                <a:spcPct val="150000"/>
              </a:lnSpc>
            </a:pPr>
            <a:r>
              <a:rPr lang="en-US" dirty="0" smtClean="0"/>
              <a:t>What about retaliation?</a:t>
            </a:r>
          </a:p>
          <a:p>
            <a:pPr>
              <a:lnSpc>
                <a:spcPct val="150000"/>
              </a:lnSpc>
            </a:pPr>
            <a:r>
              <a:rPr lang="en-US" dirty="0" smtClean="0"/>
              <a:t>What’s next?</a:t>
            </a:r>
            <a:endParaRPr lang="en-US" dirty="0"/>
          </a:p>
        </p:txBody>
      </p:sp>
      <p:pic>
        <p:nvPicPr>
          <p:cNvPr id="2050" name="Picture 2" descr="C:\Users\pbaker\AppData\Local\Temp\iStock-8788554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604" y="1993900"/>
            <a:ext cx="3695700" cy="28321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40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51374" y="1955800"/>
            <a:ext cx="8498662" cy="4445000"/>
          </a:xfrm>
        </p:spPr>
        <p:txBody>
          <a:bodyPr>
            <a:normAutofit/>
          </a:bodyPr>
          <a:lstStyle/>
          <a:p>
            <a:r>
              <a:rPr lang="en-US" sz="2400" dirty="0" smtClean="0"/>
              <a:t>Initially – no exclusion process</a:t>
            </a:r>
          </a:p>
          <a:p>
            <a:r>
              <a:rPr lang="en-US" sz="2400" dirty="0" smtClean="0"/>
              <a:t>Open window for each Tranche</a:t>
            </a:r>
          </a:p>
          <a:p>
            <a:pPr lvl="1"/>
            <a:r>
              <a:rPr lang="en-US" sz="1800" dirty="0" smtClean="0"/>
              <a:t>Closed for Tranche 1 and Tranche 2</a:t>
            </a:r>
          </a:p>
          <a:p>
            <a:pPr lvl="1"/>
            <a:r>
              <a:rPr lang="en-US" sz="1800" dirty="0" smtClean="0"/>
              <a:t>No exclusion process for Tranche 3 while @ 10%</a:t>
            </a:r>
          </a:p>
          <a:p>
            <a:r>
              <a:rPr lang="en-US" sz="2400" dirty="0" smtClean="0"/>
              <a:t>Tranche 3 – Exclusion process under development</a:t>
            </a:r>
          </a:p>
          <a:p>
            <a:pPr lvl="1"/>
            <a:r>
              <a:rPr lang="en-US" sz="1800" dirty="0" smtClean="0"/>
              <a:t>Exclusion Request Form under development</a:t>
            </a:r>
          </a:p>
          <a:p>
            <a:pPr lvl="1"/>
            <a:r>
              <a:rPr lang="en-US" sz="1800" dirty="0" smtClean="0"/>
              <a:t>Timeline TBD – “Around June 30”</a:t>
            </a:r>
          </a:p>
          <a:p>
            <a:pPr lvl="1"/>
            <a:r>
              <a:rPr lang="en-US" sz="1800" dirty="0" smtClean="0"/>
              <a:t>Likely more stringent than process for preceding Tranches</a:t>
            </a:r>
          </a:p>
          <a:p>
            <a:r>
              <a:rPr lang="en-US" sz="2400" dirty="0" smtClean="0"/>
              <a:t>Exclusions granted to all importers of specific HTSUS #s OR importers of specifically described goods</a:t>
            </a:r>
            <a:endParaRPr lang="en-US" sz="2400" dirty="0"/>
          </a:p>
        </p:txBody>
      </p:sp>
      <p:sp>
        <p:nvSpPr>
          <p:cNvPr id="5" name="Rectangle 4"/>
          <p:cNvSpPr/>
          <p:nvPr/>
        </p:nvSpPr>
        <p:spPr>
          <a:xfrm>
            <a:off x="0" y="3224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450376"/>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lvl="0">
              <a:defRPr/>
            </a:pPr>
            <a:r>
              <a:rPr lang="en-US" sz="3600" dirty="0" smtClean="0">
                <a:solidFill>
                  <a:prstClr val="white"/>
                </a:solidFill>
              </a:rPr>
              <a:t>301 </a:t>
            </a:r>
            <a:r>
              <a:rPr lang="en-US" sz="3600" dirty="0">
                <a:solidFill>
                  <a:prstClr val="white"/>
                </a:solidFill>
              </a:rPr>
              <a:t>Exclusion </a:t>
            </a:r>
            <a:r>
              <a:rPr lang="en-US" sz="3600" dirty="0" smtClean="0">
                <a:solidFill>
                  <a:prstClr val="white"/>
                </a:solidFill>
              </a:rPr>
              <a:t>Request</a:t>
            </a:r>
            <a:endParaRPr lang="en-US" sz="3600" dirty="0">
              <a:solidFill>
                <a:prstClr val="white"/>
              </a:solidFill>
            </a:endParaRPr>
          </a:p>
          <a:p>
            <a:pPr lvl="0">
              <a:defRPr/>
            </a:pPr>
            <a:endParaRPr lang="en-US" sz="2000" dirty="0">
              <a:solidFill>
                <a:prstClr val="white"/>
              </a:solidFill>
            </a:endParaRPr>
          </a:p>
          <a:p>
            <a:pPr lvl="0">
              <a:defRPr/>
            </a:pPr>
            <a:endParaRPr lang="en-US" sz="2000" i="1" dirty="0">
              <a:solidFill>
                <a:prstClr val="white"/>
              </a:solidFill>
            </a:endParaRPr>
          </a:p>
        </p:txBody>
      </p:sp>
    </p:spTree>
    <p:extLst>
      <p:ext uri="{BB962C8B-B14F-4D97-AF65-F5344CB8AC3E}">
        <p14:creationId xmlns:p14="http://schemas.microsoft.com/office/powerpoint/2010/main" val="2228901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9468" y="1758276"/>
            <a:ext cx="7334250" cy="3076575"/>
          </a:xfrm>
          <a:prstGeom prst="rect">
            <a:avLst/>
          </a:prstGeom>
        </p:spPr>
      </p:pic>
      <p:sp>
        <p:nvSpPr>
          <p:cNvPr id="5" name="Rectangle 4"/>
          <p:cNvSpPr/>
          <p:nvPr/>
        </p:nvSpPr>
        <p:spPr>
          <a:xfrm>
            <a:off x="0" y="3224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450376"/>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lvl="0">
              <a:defRPr/>
            </a:pPr>
            <a:r>
              <a:rPr lang="en-US" sz="3600" dirty="0" smtClean="0">
                <a:solidFill>
                  <a:prstClr val="white"/>
                </a:solidFill>
              </a:rPr>
              <a:t>301 </a:t>
            </a:r>
            <a:r>
              <a:rPr lang="en-US" sz="3600" dirty="0">
                <a:solidFill>
                  <a:prstClr val="white"/>
                </a:solidFill>
              </a:rPr>
              <a:t>Exclusion </a:t>
            </a:r>
            <a:r>
              <a:rPr lang="en-US" sz="3600" dirty="0" smtClean="0">
                <a:solidFill>
                  <a:prstClr val="white"/>
                </a:solidFill>
              </a:rPr>
              <a:t>Request</a:t>
            </a:r>
            <a:endParaRPr lang="en-US" sz="3600" dirty="0">
              <a:solidFill>
                <a:prstClr val="white"/>
              </a:solidFill>
            </a:endParaRPr>
          </a:p>
          <a:p>
            <a:pPr lvl="0">
              <a:defRPr/>
            </a:pPr>
            <a:endParaRPr lang="en-US" sz="2000" dirty="0">
              <a:solidFill>
                <a:prstClr val="white"/>
              </a:solidFill>
            </a:endParaRPr>
          </a:p>
          <a:p>
            <a:pPr lvl="0">
              <a:defRPr/>
            </a:pPr>
            <a:endParaRPr lang="en-US" sz="2000" i="1" dirty="0">
              <a:solidFill>
                <a:prstClr val="white"/>
              </a:solidFill>
            </a:endParaRPr>
          </a:p>
        </p:txBody>
      </p:sp>
      <p:sp>
        <p:nvSpPr>
          <p:cNvPr id="3" name="Rectangle 2"/>
          <p:cNvSpPr/>
          <p:nvPr/>
        </p:nvSpPr>
        <p:spPr>
          <a:xfrm>
            <a:off x="1990437" y="5396346"/>
            <a:ext cx="4572000" cy="646331"/>
          </a:xfrm>
          <a:prstGeom prst="rect">
            <a:avLst/>
          </a:prstGeom>
          <a:solidFill>
            <a:srgbClr val="92D050"/>
          </a:solidFill>
        </p:spPr>
        <p:txBody>
          <a:bodyPr>
            <a:spAutoFit/>
          </a:bodyPr>
          <a:lstStyle/>
          <a:p>
            <a:r>
              <a:rPr lang="en-US" dirty="0"/>
              <a:t>Salad spinners of plastics, with capacity of at least 2.4 liters but not more than 3.8 liters</a:t>
            </a:r>
          </a:p>
        </p:txBody>
      </p:sp>
    </p:spTree>
    <p:extLst>
      <p:ext uri="{BB962C8B-B14F-4D97-AF65-F5344CB8AC3E}">
        <p14:creationId xmlns:p14="http://schemas.microsoft.com/office/powerpoint/2010/main" val="1334002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519468" y="2117911"/>
            <a:ext cx="7807409" cy="3127190"/>
          </a:xfrm>
        </p:spPr>
        <p:txBody>
          <a:bodyPr/>
          <a:lstStyle/>
          <a:p>
            <a:pPr fontAlgn="base"/>
            <a:r>
              <a:rPr lang="en-US" dirty="0" smtClean="0"/>
              <a:t>Explore alternative HTS Classification</a:t>
            </a:r>
          </a:p>
          <a:p>
            <a:pPr fontAlgn="base"/>
            <a:endParaRPr lang="en-US" dirty="0" smtClean="0"/>
          </a:p>
          <a:p>
            <a:pPr fontAlgn="base"/>
            <a:r>
              <a:rPr lang="en-US" dirty="0" smtClean="0"/>
              <a:t>Secure Binding Ruling</a:t>
            </a:r>
          </a:p>
          <a:p>
            <a:pPr fontAlgn="base"/>
            <a:endParaRPr lang="en-US" dirty="0" smtClean="0"/>
          </a:p>
          <a:p>
            <a:pPr fontAlgn="base"/>
            <a:r>
              <a:rPr lang="en-US" dirty="0" smtClean="0"/>
              <a:t>Consider long-term consequences</a:t>
            </a:r>
            <a:endParaRPr lang="en-US" sz="2400" dirty="0"/>
          </a:p>
        </p:txBody>
      </p:sp>
      <p:sp>
        <p:nvSpPr>
          <p:cNvPr id="5" name="Rectangle 4"/>
          <p:cNvSpPr/>
          <p:nvPr/>
        </p:nvSpPr>
        <p:spPr>
          <a:xfrm>
            <a:off x="0" y="4367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715447"/>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solidFill>
                  <a:prstClr val="white"/>
                </a:solidFill>
              </a:rPr>
              <a:t>Reclassification</a:t>
            </a:r>
            <a:endParaRPr kumimoji="0" lang="en-US" sz="4000" b="0" i="0" u="none" strike="noStrike" kern="1200" cap="none" spc="0" normalizeH="0" baseline="0" noProof="0" dirty="0" smtClean="0">
              <a:ln>
                <a:noFill/>
              </a:ln>
              <a:solidFill>
                <a:prstClr val="white"/>
              </a:solidFill>
              <a:effectLst/>
              <a:uLnTx/>
              <a:uFillTx/>
              <a:latin typeface="Calibri Bold"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2000" dirty="0" smtClean="0">
              <a:solidFill>
                <a:prstClr val="white"/>
              </a:solidFil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endParaRPr>
          </a:p>
        </p:txBody>
      </p:sp>
    </p:spTree>
    <p:extLst>
      <p:ext uri="{BB962C8B-B14F-4D97-AF65-F5344CB8AC3E}">
        <p14:creationId xmlns:p14="http://schemas.microsoft.com/office/powerpoint/2010/main" val="946905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819674" y="1990911"/>
            <a:ext cx="7807409" cy="2885890"/>
          </a:xfrm>
        </p:spPr>
        <p:txBody>
          <a:bodyPr/>
          <a:lstStyle/>
          <a:p>
            <a:pPr fontAlgn="base">
              <a:lnSpc>
                <a:spcPct val="100000"/>
              </a:lnSpc>
            </a:pPr>
            <a:r>
              <a:rPr lang="en-US" dirty="0"/>
              <a:t>A</a:t>
            </a:r>
            <a:r>
              <a:rPr lang="en-US" dirty="0" smtClean="0"/>
              <a:t>lteration of the product for legitimate re-classification</a:t>
            </a:r>
          </a:p>
          <a:p>
            <a:pPr fontAlgn="base">
              <a:lnSpc>
                <a:spcPct val="150000"/>
              </a:lnSpc>
            </a:pPr>
            <a:r>
              <a:rPr lang="en-US" dirty="0" smtClean="0"/>
              <a:t>Support Alternative HTS</a:t>
            </a:r>
          </a:p>
          <a:p>
            <a:pPr fontAlgn="base">
              <a:lnSpc>
                <a:spcPct val="150000"/>
              </a:lnSpc>
            </a:pPr>
            <a:r>
              <a:rPr lang="en-US" dirty="0" smtClean="0"/>
              <a:t>Secure Binding Ruling</a:t>
            </a:r>
          </a:p>
          <a:p>
            <a:pPr fontAlgn="base">
              <a:lnSpc>
                <a:spcPct val="150000"/>
              </a:lnSpc>
            </a:pPr>
            <a:r>
              <a:rPr lang="en-US" dirty="0" smtClean="0"/>
              <a:t>Cost/Benefit Analysis</a:t>
            </a:r>
          </a:p>
          <a:p>
            <a:pPr fontAlgn="base">
              <a:lnSpc>
                <a:spcPct val="150000"/>
              </a:lnSpc>
            </a:pPr>
            <a:r>
              <a:rPr lang="en-US" dirty="0" smtClean="0"/>
              <a:t>Long-term </a:t>
            </a:r>
            <a:r>
              <a:rPr lang="en-US" dirty="0"/>
              <a:t>C</a:t>
            </a:r>
            <a:r>
              <a:rPr lang="en-US" dirty="0" smtClean="0"/>
              <a:t>onsequences</a:t>
            </a:r>
            <a:endParaRPr lang="en-US" sz="2400" dirty="0"/>
          </a:p>
        </p:txBody>
      </p:sp>
      <p:sp>
        <p:nvSpPr>
          <p:cNvPr id="5" name="Rectangle 4"/>
          <p:cNvSpPr/>
          <p:nvPr/>
        </p:nvSpPr>
        <p:spPr>
          <a:xfrm>
            <a:off x="0" y="4367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715447"/>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Bold" charset="0"/>
                <a:ea typeface="+mj-ea"/>
                <a:cs typeface="+mj-cs"/>
              </a:rPr>
              <a:t>Tariff Engineering</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latin typeface="Calibri Bold"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latin typeface="Calibri Bold" charset="0"/>
              <a:ea typeface="+mj-ea"/>
              <a:cs typeface="+mj-cs"/>
            </a:endParaRPr>
          </a:p>
        </p:txBody>
      </p:sp>
    </p:spTree>
    <p:extLst>
      <p:ext uri="{BB962C8B-B14F-4D97-AF65-F5344CB8AC3E}">
        <p14:creationId xmlns:p14="http://schemas.microsoft.com/office/powerpoint/2010/main" val="569844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98500" y="1981200"/>
            <a:ext cx="7810500" cy="3644343"/>
          </a:xfrm>
        </p:spPr>
        <p:txBody>
          <a:bodyPr/>
          <a:lstStyle/>
          <a:p>
            <a:pPr fontAlgn="base"/>
            <a:r>
              <a:rPr lang="en-US" dirty="0" smtClean="0"/>
              <a:t>9802 – US Goods Returned after having been advanced in value</a:t>
            </a:r>
          </a:p>
          <a:p>
            <a:pPr fontAlgn="base"/>
            <a:endParaRPr lang="en-US" dirty="0" smtClean="0"/>
          </a:p>
          <a:p>
            <a:pPr fontAlgn="base"/>
            <a:r>
              <a:rPr lang="en-US" dirty="0" smtClean="0"/>
              <a:t>Components shipped overseas could qualify</a:t>
            </a:r>
          </a:p>
          <a:p>
            <a:pPr lvl="1" fontAlgn="base"/>
            <a:r>
              <a:rPr lang="en-US" dirty="0" smtClean="0"/>
              <a:t>Simple assembly abroad</a:t>
            </a:r>
          </a:p>
          <a:p>
            <a:pPr lvl="1" fontAlgn="base"/>
            <a:r>
              <a:rPr lang="en-US" dirty="0" smtClean="0"/>
              <a:t>Manufacturer’s Affidavit</a:t>
            </a:r>
          </a:p>
          <a:p>
            <a:pPr lvl="1" fontAlgn="base"/>
            <a:r>
              <a:rPr lang="en-US" dirty="0" smtClean="0"/>
              <a:t>Recordkeeping Requirements</a:t>
            </a:r>
          </a:p>
          <a:p>
            <a:pPr lvl="1" fontAlgn="base"/>
            <a:endParaRPr lang="en-US" dirty="0" smtClean="0"/>
          </a:p>
          <a:p>
            <a:pPr fontAlgn="base"/>
            <a:r>
              <a:rPr lang="en-US" dirty="0" smtClean="0"/>
              <a:t>Reduce dutiable value subject to 232 or 301 tariffs</a:t>
            </a:r>
          </a:p>
          <a:p>
            <a:pPr marL="0" indent="0" fontAlgn="base">
              <a:buNone/>
            </a:pPr>
            <a:endParaRPr lang="en-US" sz="2400" dirty="0"/>
          </a:p>
          <a:p>
            <a:pPr marL="0" indent="0" fontAlgn="base">
              <a:buNone/>
            </a:pPr>
            <a:r>
              <a:rPr lang="en-US" sz="1400" dirty="0" smtClean="0"/>
              <a:t> </a:t>
            </a:r>
            <a:endParaRPr lang="en-US" sz="2200" dirty="0" smtClean="0"/>
          </a:p>
        </p:txBody>
      </p:sp>
      <p:sp>
        <p:nvSpPr>
          <p:cNvPr id="5" name="Rectangle 4"/>
          <p:cNvSpPr/>
          <p:nvPr/>
        </p:nvSpPr>
        <p:spPr>
          <a:xfrm>
            <a:off x="0" y="4367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715447"/>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Bold" charset="0"/>
                <a:ea typeface="+mj-ea"/>
                <a:cs typeface="+mj-cs"/>
              </a:rPr>
              <a:t>US Goods Returned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latin typeface="Calibri Bold"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latin typeface="Calibri Bold" charset="0"/>
              <a:ea typeface="+mj-ea"/>
              <a:cs typeface="+mj-cs"/>
            </a:endParaRPr>
          </a:p>
        </p:txBody>
      </p:sp>
    </p:spTree>
    <p:extLst>
      <p:ext uri="{BB962C8B-B14F-4D97-AF65-F5344CB8AC3E}">
        <p14:creationId xmlns:p14="http://schemas.microsoft.com/office/powerpoint/2010/main" val="3288177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54574" y="2029010"/>
            <a:ext cx="7807409" cy="3774333"/>
          </a:xfrm>
        </p:spPr>
        <p:txBody>
          <a:bodyPr/>
          <a:lstStyle/>
          <a:p>
            <a:pPr marL="0" indent="0" fontAlgn="base">
              <a:buNone/>
            </a:pPr>
            <a:r>
              <a:rPr lang="en-US" b="1" dirty="0" smtClean="0">
                <a:solidFill>
                  <a:srgbClr val="002060"/>
                </a:solidFill>
              </a:rPr>
              <a:t>*Not allowed for Section 232 Tariffs*</a:t>
            </a:r>
          </a:p>
          <a:p>
            <a:pPr lvl="1" fontAlgn="base"/>
            <a:endParaRPr lang="en-US" dirty="0" smtClean="0"/>
          </a:p>
          <a:p>
            <a:pPr marL="0" indent="0" fontAlgn="base">
              <a:buNone/>
            </a:pPr>
            <a:r>
              <a:rPr lang="en-US" b="1" dirty="0" smtClean="0">
                <a:solidFill>
                  <a:srgbClr val="002060"/>
                </a:solidFill>
              </a:rPr>
              <a:t>301 and 201 Tariffs, and “normal” duties</a:t>
            </a:r>
            <a:endParaRPr lang="en-US" b="1" dirty="0" smtClean="0">
              <a:solidFill>
                <a:srgbClr val="002060"/>
              </a:solidFill>
            </a:endParaRPr>
          </a:p>
          <a:p>
            <a:pPr lvl="1" fontAlgn="base"/>
            <a:r>
              <a:rPr lang="en-US" dirty="0" smtClean="0"/>
              <a:t>Goods subsequently exported</a:t>
            </a:r>
          </a:p>
          <a:p>
            <a:pPr lvl="1" fontAlgn="base"/>
            <a:r>
              <a:rPr lang="en-US" dirty="0" smtClean="0"/>
              <a:t>Goods destroyed under CBP supervision</a:t>
            </a:r>
          </a:p>
          <a:p>
            <a:pPr lvl="1" fontAlgn="base"/>
            <a:endParaRPr lang="en-US" dirty="0" smtClean="0"/>
          </a:p>
          <a:p>
            <a:pPr marL="0" indent="0" fontAlgn="base">
              <a:buNone/>
            </a:pPr>
            <a:r>
              <a:rPr lang="en-US" b="1" dirty="0" smtClean="0">
                <a:solidFill>
                  <a:srgbClr val="002060"/>
                </a:solidFill>
              </a:rPr>
              <a:t>Duty Drawback Program</a:t>
            </a:r>
          </a:p>
          <a:p>
            <a:pPr lvl="1" fontAlgn="base"/>
            <a:r>
              <a:rPr lang="en-US" dirty="0" smtClean="0"/>
              <a:t>99% refund</a:t>
            </a:r>
          </a:p>
          <a:p>
            <a:pPr lvl="1" fontAlgn="base"/>
            <a:r>
              <a:rPr lang="en-US" dirty="0" smtClean="0"/>
              <a:t>Recovery fees</a:t>
            </a:r>
          </a:p>
          <a:p>
            <a:pPr marL="0" indent="0" fontAlgn="base">
              <a:buNone/>
            </a:pPr>
            <a:r>
              <a:rPr lang="en-US" dirty="0"/>
              <a:t>	</a:t>
            </a:r>
            <a:endParaRPr lang="en-US" dirty="0" smtClean="0"/>
          </a:p>
          <a:p>
            <a:pPr marL="0" indent="0" fontAlgn="base">
              <a:buNone/>
            </a:pPr>
            <a:endParaRPr lang="en-US" sz="2400" dirty="0"/>
          </a:p>
          <a:p>
            <a:pPr marL="0" indent="0" fontAlgn="base">
              <a:buNone/>
            </a:pPr>
            <a:r>
              <a:rPr lang="en-US" sz="1400" dirty="0" smtClean="0"/>
              <a:t> </a:t>
            </a:r>
            <a:endParaRPr lang="en-US" sz="2200" dirty="0" smtClean="0"/>
          </a:p>
        </p:txBody>
      </p:sp>
      <p:sp>
        <p:nvSpPr>
          <p:cNvPr id="5" name="Rectangle 4"/>
          <p:cNvSpPr/>
          <p:nvPr/>
        </p:nvSpPr>
        <p:spPr>
          <a:xfrm>
            <a:off x="0" y="4367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451374" y="715447"/>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Bold" charset="0"/>
                <a:ea typeface="+mj-ea"/>
                <a:cs typeface="+mj-cs"/>
              </a:rPr>
              <a:t>Duty Drawback</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latin typeface="Calibri Bold"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latin typeface="Calibri Bold" charset="0"/>
              <a:ea typeface="+mj-ea"/>
              <a:cs typeface="+mj-cs"/>
            </a:endParaRPr>
          </a:p>
        </p:txBody>
      </p:sp>
    </p:spTree>
    <p:extLst>
      <p:ext uri="{BB962C8B-B14F-4D97-AF65-F5344CB8AC3E}">
        <p14:creationId xmlns:p14="http://schemas.microsoft.com/office/powerpoint/2010/main" val="1877829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264175" y="1851210"/>
            <a:ext cx="5619226" cy="3774333"/>
          </a:xfrm>
        </p:spPr>
        <p:txBody>
          <a:bodyPr/>
          <a:lstStyle/>
          <a:p>
            <a:pPr marL="0" indent="0" fontAlgn="base">
              <a:lnSpc>
                <a:spcPct val="100000"/>
              </a:lnSpc>
              <a:spcBef>
                <a:spcPts val="0"/>
              </a:spcBef>
              <a:buNone/>
            </a:pPr>
            <a:r>
              <a:rPr lang="en-US" b="1" dirty="0" smtClean="0">
                <a:solidFill>
                  <a:srgbClr val="002060"/>
                </a:solidFill>
              </a:rPr>
              <a:t>Duty Deferral</a:t>
            </a:r>
          </a:p>
          <a:p>
            <a:pPr fontAlgn="base">
              <a:lnSpc>
                <a:spcPct val="100000"/>
              </a:lnSpc>
              <a:spcBef>
                <a:spcPts val="0"/>
              </a:spcBef>
            </a:pPr>
            <a:r>
              <a:rPr lang="en-US" sz="2200" dirty="0" smtClean="0"/>
              <a:t>Due upon withdrawal for consumption</a:t>
            </a:r>
          </a:p>
          <a:p>
            <a:pPr fontAlgn="base">
              <a:lnSpc>
                <a:spcPct val="100000"/>
              </a:lnSpc>
              <a:spcBef>
                <a:spcPts val="0"/>
              </a:spcBef>
            </a:pPr>
            <a:r>
              <a:rPr lang="en-US" sz="2200" dirty="0" smtClean="0"/>
              <a:t>Positive cash flow</a:t>
            </a:r>
          </a:p>
          <a:p>
            <a:pPr marL="0" indent="0" fontAlgn="base">
              <a:lnSpc>
                <a:spcPct val="100000"/>
              </a:lnSpc>
              <a:spcBef>
                <a:spcPts val="0"/>
              </a:spcBef>
              <a:buNone/>
            </a:pPr>
            <a:endParaRPr lang="en-US" sz="2400" dirty="0" smtClean="0"/>
          </a:p>
          <a:p>
            <a:pPr marL="0" indent="0" fontAlgn="base">
              <a:lnSpc>
                <a:spcPct val="100000"/>
              </a:lnSpc>
              <a:spcBef>
                <a:spcPts val="0"/>
              </a:spcBef>
              <a:buNone/>
            </a:pPr>
            <a:r>
              <a:rPr lang="en-US" b="1" dirty="0" smtClean="0">
                <a:solidFill>
                  <a:srgbClr val="002060"/>
                </a:solidFill>
              </a:rPr>
              <a:t>Duty Avoidance</a:t>
            </a:r>
          </a:p>
          <a:p>
            <a:pPr fontAlgn="base">
              <a:lnSpc>
                <a:spcPct val="100000"/>
              </a:lnSpc>
              <a:spcBef>
                <a:spcPts val="0"/>
              </a:spcBef>
            </a:pPr>
            <a:r>
              <a:rPr lang="en-US" sz="2200" dirty="0" smtClean="0"/>
              <a:t>Exports</a:t>
            </a:r>
          </a:p>
          <a:p>
            <a:pPr fontAlgn="base">
              <a:lnSpc>
                <a:spcPct val="100000"/>
              </a:lnSpc>
              <a:spcBef>
                <a:spcPts val="0"/>
              </a:spcBef>
            </a:pPr>
            <a:r>
              <a:rPr lang="en-US" sz="2200" dirty="0" smtClean="0"/>
              <a:t>Destruction</a:t>
            </a:r>
          </a:p>
          <a:p>
            <a:pPr fontAlgn="base">
              <a:lnSpc>
                <a:spcPct val="100000"/>
              </a:lnSpc>
              <a:spcBef>
                <a:spcPts val="0"/>
              </a:spcBef>
            </a:pPr>
            <a:r>
              <a:rPr lang="en-US" sz="2200" dirty="0" smtClean="0"/>
              <a:t>Scrap</a:t>
            </a:r>
          </a:p>
          <a:p>
            <a:pPr fontAlgn="base">
              <a:lnSpc>
                <a:spcPct val="100000"/>
              </a:lnSpc>
              <a:spcBef>
                <a:spcPts val="0"/>
              </a:spcBef>
            </a:pPr>
            <a:endParaRPr lang="en-US" sz="2400" dirty="0" smtClean="0"/>
          </a:p>
          <a:p>
            <a:pPr marL="0" indent="0" fontAlgn="base">
              <a:lnSpc>
                <a:spcPct val="100000"/>
              </a:lnSpc>
              <a:spcBef>
                <a:spcPts val="0"/>
              </a:spcBef>
              <a:buNone/>
            </a:pPr>
            <a:r>
              <a:rPr lang="en-US" b="1" dirty="0" smtClean="0">
                <a:solidFill>
                  <a:srgbClr val="002060"/>
                </a:solidFill>
              </a:rPr>
              <a:t>The Catch</a:t>
            </a:r>
          </a:p>
          <a:p>
            <a:pPr fontAlgn="base">
              <a:lnSpc>
                <a:spcPct val="100000"/>
              </a:lnSpc>
              <a:spcBef>
                <a:spcPts val="0"/>
              </a:spcBef>
            </a:pPr>
            <a:r>
              <a:rPr lang="en-US" sz="2200" dirty="0" smtClean="0"/>
              <a:t>Increased operational costs</a:t>
            </a:r>
          </a:p>
          <a:p>
            <a:pPr fontAlgn="base">
              <a:lnSpc>
                <a:spcPct val="100000"/>
              </a:lnSpc>
              <a:spcBef>
                <a:spcPts val="0"/>
              </a:spcBef>
            </a:pPr>
            <a:r>
              <a:rPr lang="en-US" sz="2200" dirty="0" smtClean="0"/>
              <a:t>CBP supervision</a:t>
            </a:r>
          </a:p>
          <a:p>
            <a:pPr marL="0" indent="0" fontAlgn="base">
              <a:buNone/>
            </a:pPr>
            <a:r>
              <a:rPr lang="en-US" dirty="0"/>
              <a:t>	</a:t>
            </a:r>
            <a:endParaRPr lang="en-US" dirty="0" smtClean="0"/>
          </a:p>
          <a:p>
            <a:pPr marL="0" indent="0" fontAlgn="base">
              <a:buNone/>
            </a:pPr>
            <a:endParaRPr lang="en-US" sz="2400" dirty="0"/>
          </a:p>
          <a:p>
            <a:pPr marL="0" indent="0" fontAlgn="base">
              <a:buNone/>
            </a:pPr>
            <a:r>
              <a:rPr lang="en-US" sz="1400" dirty="0" smtClean="0"/>
              <a:t> </a:t>
            </a:r>
            <a:endParaRPr lang="en-US" sz="2200" dirty="0" smtClean="0"/>
          </a:p>
        </p:txBody>
      </p:sp>
      <p:sp>
        <p:nvSpPr>
          <p:cNvPr id="5" name="Rectangle 4"/>
          <p:cNvSpPr/>
          <p:nvPr/>
        </p:nvSpPr>
        <p:spPr>
          <a:xfrm>
            <a:off x="0" y="3097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588447"/>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Bold" charset="0"/>
                <a:ea typeface="+mj-ea"/>
                <a:cs typeface="+mj-cs"/>
              </a:rPr>
              <a:t>Bonded Warehouse/FTZ</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latin typeface="Calibri Bold"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latin typeface="Calibri Bold" charset="0"/>
              <a:ea typeface="+mj-ea"/>
              <a:cs typeface="+mj-cs"/>
            </a:endParaRPr>
          </a:p>
        </p:txBody>
      </p:sp>
    </p:spTree>
    <p:extLst>
      <p:ext uri="{BB962C8B-B14F-4D97-AF65-F5344CB8AC3E}">
        <p14:creationId xmlns:p14="http://schemas.microsoft.com/office/powerpoint/2010/main" val="2012813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819674" y="2105210"/>
            <a:ext cx="7807409" cy="3774333"/>
          </a:xfrm>
        </p:spPr>
        <p:txBody>
          <a:bodyPr/>
          <a:lstStyle/>
          <a:p>
            <a:pPr marL="0" indent="0" fontAlgn="base">
              <a:buNone/>
            </a:pPr>
            <a:endParaRPr lang="en-US" dirty="0" smtClean="0"/>
          </a:p>
          <a:p>
            <a:pPr marL="0" indent="0" fontAlgn="base">
              <a:buNone/>
            </a:pPr>
            <a:r>
              <a:rPr lang="en-US" b="1" dirty="0" smtClean="0">
                <a:solidFill>
                  <a:srgbClr val="002060"/>
                </a:solidFill>
              </a:rPr>
              <a:t>Section 232 – Nowhere to go …</a:t>
            </a:r>
          </a:p>
          <a:p>
            <a:pPr marL="0" indent="0" fontAlgn="base">
              <a:buNone/>
            </a:pPr>
            <a:endParaRPr lang="en-US" dirty="0" smtClean="0"/>
          </a:p>
          <a:p>
            <a:pPr marL="0" indent="0" fontAlgn="base">
              <a:buNone/>
            </a:pPr>
            <a:r>
              <a:rPr lang="en-US" b="1" dirty="0" smtClean="0">
                <a:solidFill>
                  <a:srgbClr val="002060"/>
                </a:solidFill>
              </a:rPr>
              <a:t>Section 301 – Anywhere but China</a:t>
            </a:r>
          </a:p>
          <a:p>
            <a:pPr marL="0" indent="0" fontAlgn="base">
              <a:buNone/>
            </a:pPr>
            <a:r>
              <a:rPr lang="en-US" dirty="0"/>
              <a:t>	</a:t>
            </a:r>
            <a:endParaRPr lang="en-US" dirty="0" smtClean="0"/>
          </a:p>
          <a:p>
            <a:pPr marL="0" indent="0" fontAlgn="base">
              <a:buNone/>
            </a:pPr>
            <a:endParaRPr lang="en-US" sz="2400" dirty="0"/>
          </a:p>
          <a:p>
            <a:pPr marL="0" indent="0" fontAlgn="base">
              <a:buNone/>
            </a:pPr>
            <a:r>
              <a:rPr lang="en-US" sz="1400" dirty="0" smtClean="0"/>
              <a:t> </a:t>
            </a:r>
            <a:endParaRPr lang="en-US" sz="2200" dirty="0" smtClean="0"/>
          </a:p>
        </p:txBody>
      </p:sp>
      <p:sp>
        <p:nvSpPr>
          <p:cNvPr id="5" name="Rectangle 4"/>
          <p:cNvSpPr/>
          <p:nvPr/>
        </p:nvSpPr>
        <p:spPr>
          <a:xfrm>
            <a:off x="0" y="4367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715447"/>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solidFill>
                  <a:prstClr val="white"/>
                </a:solidFill>
              </a:rPr>
              <a:t>Alternative Sourcing</a:t>
            </a:r>
            <a:endParaRPr kumimoji="0" lang="en-US" sz="4000" b="0" i="0" u="none" strike="noStrike" kern="1200" cap="none" spc="0" normalizeH="0" baseline="0" noProof="0" dirty="0" smtClean="0">
              <a:ln>
                <a:noFill/>
              </a:ln>
              <a:solidFill>
                <a:prstClr val="white"/>
              </a:solidFill>
              <a:effectLst/>
              <a:uLnTx/>
              <a:uFillTx/>
              <a:latin typeface="Calibri Bold"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2000" dirty="0" smtClean="0">
              <a:solidFill>
                <a:prstClr val="white"/>
              </a:solidFil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endParaRPr>
          </a:p>
        </p:txBody>
      </p:sp>
    </p:spTree>
    <p:extLst>
      <p:ext uri="{BB962C8B-B14F-4D97-AF65-F5344CB8AC3E}">
        <p14:creationId xmlns:p14="http://schemas.microsoft.com/office/powerpoint/2010/main" val="2919942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6627" y="1366836"/>
            <a:ext cx="8130746" cy="1071563"/>
          </a:xfrm>
        </p:spPr>
        <p:txBody>
          <a:bodyPr/>
          <a:lstStyle/>
          <a:p>
            <a:r>
              <a:rPr lang="en-US" dirty="0" smtClean="0"/>
              <a:t>What about </a:t>
            </a:r>
            <a:r>
              <a:rPr lang="en-US" dirty="0"/>
              <a:t>r</a:t>
            </a:r>
            <a:r>
              <a:rPr lang="en-US" dirty="0" smtClean="0"/>
              <a:t>etaliation?</a:t>
            </a:r>
            <a:endParaRPr lang="en-US" dirty="0"/>
          </a:p>
        </p:txBody>
      </p:sp>
      <p:pic>
        <p:nvPicPr>
          <p:cNvPr id="6146" name="Picture 2" descr="C:\Users\pbaker\AppData\Local\Temp\iStock-9911666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904" y="2904236"/>
            <a:ext cx="3822192" cy="2548128"/>
          </a:xfrm>
          <a:prstGeom prst="ellipse">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257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45789" y="1912967"/>
            <a:ext cx="7807409" cy="3774333"/>
          </a:xfrm>
        </p:spPr>
        <p:txBody>
          <a:bodyPr/>
          <a:lstStyle/>
          <a:p>
            <a:pPr marL="0" indent="0" fontAlgn="base">
              <a:lnSpc>
                <a:spcPct val="150000"/>
              </a:lnSpc>
              <a:buNone/>
            </a:pPr>
            <a:r>
              <a:rPr lang="en-US" b="1" dirty="0" smtClean="0">
                <a:solidFill>
                  <a:srgbClr val="002060"/>
                </a:solidFill>
              </a:rPr>
              <a:t> Comprehensive Global List – Dated 7/23/2018</a:t>
            </a:r>
          </a:p>
          <a:p>
            <a:pPr marL="457200" lvl="1" indent="0" fontAlgn="base">
              <a:lnSpc>
                <a:spcPct val="150000"/>
              </a:lnSpc>
              <a:buNone/>
            </a:pPr>
            <a:r>
              <a:rPr lang="en-US" b="1" dirty="0">
                <a:solidFill>
                  <a:srgbClr val="002060"/>
                </a:solidFill>
                <a:hlinkClick r:id="rId3"/>
              </a:rPr>
              <a:t>https://www.trade.gov/mas/ian/build/groups/public/@</a:t>
            </a:r>
            <a:r>
              <a:rPr lang="en-US" b="1" dirty="0" smtClean="0">
                <a:solidFill>
                  <a:srgbClr val="002060"/>
                </a:solidFill>
                <a:hlinkClick r:id="rId3"/>
              </a:rPr>
              <a:t>tg_ian/documents/webcontent/tg_ian_005571.pdf</a:t>
            </a:r>
            <a:endParaRPr lang="en-US" b="1" dirty="0" smtClean="0">
              <a:solidFill>
                <a:srgbClr val="002060"/>
              </a:solidFill>
            </a:endParaRPr>
          </a:p>
          <a:p>
            <a:pPr marL="0" indent="0" fontAlgn="base">
              <a:lnSpc>
                <a:spcPct val="150000"/>
              </a:lnSpc>
              <a:buNone/>
            </a:pPr>
            <a:r>
              <a:rPr lang="en-US" b="1" dirty="0" smtClean="0">
                <a:solidFill>
                  <a:srgbClr val="002060"/>
                </a:solidFill>
              </a:rPr>
              <a:t> Canada &amp; Mexico eliminating retaliatory tariffs</a:t>
            </a:r>
          </a:p>
          <a:p>
            <a:pPr marL="0" indent="0" fontAlgn="base">
              <a:lnSpc>
                <a:spcPct val="150000"/>
              </a:lnSpc>
              <a:buNone/>
            </a:pPr>
            <a:endParaRPr lang="en-US" b="1" dirty="0" smtClean="0">
              <a:solidFill>
                <a:srgbClr val="002060"/>
              </a:solidFill>
            </a:endParaRPr>
          </a:p>
        </p:txBody>
      </p:sp>
      <p:sp>
        <p:nvSpPr>
          <p:cNvPr id="5" name="Rectangle 4"/>
          <p:cNvSpPr/>
          <p:nvPr/>
        </p:nvSpPr>
        <p:spPr>
          <a:xfrm>
            <a:off x="0" y="4367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715447"/>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Bold" charset="0"/>
                <a:ea typeface="+mj-ea"/>
                <a:cs typeface="+mj-cs"/>
              </a:rPr>
              <a:t>232 Retaliation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latin typeface="Calibri Bold"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latin typeface="Calibri Bold" charset="0"/>
              <a:ea typeface="+mj-ea"/>
              <a:cs typeface="+mj-cs"/>
            </a:endParaRPr>
          </a:p>
        </p:txBody>
      </p:sp>
    </p:spTree>
    <p:extLst>
      <p:ext uri="{BB962C8B-B14F-4D97-AF65-F5344CB8AC3E}">
        <p14:creationId xmlns:p14="http://schemas.microsoft.com/office/powerpoint/2010/main" val="3600865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06627" y="1269999"/>
            <a:ext cx="8130746" cy="1071563"/>
          </a:xfrm>
        </p:spPr>
        <p:txBody>
          <a:bodyPr/>
          <a:lstStyle/>
          <a:p>
            <a:r>
              <a:rPr lang="en-US" dirty="0" smtClean="0"/>
              <a:t>What are tariffs?</a:t>
            </a:r>
            <a:endParaRPr lang="en-US" dirty="0"/>
          </a:p>
        </p:txBody>
      </p:sp>
      <p:pic>
        <p:nvPicPr>
          <p:cNvPr id="3075" name="Picture 3" descr="C:\Users\pbaker\AppData\Local\Temp\iStock-9447148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904" y="2650236"/>
            <a:ext cx="3822192" cy="2548128"/>
          </a:xfrm>
          <a:prstGeom prst="ellipse">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461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519468" y="1527907"/>
            <a:ext cx="7807409" cy="4780529"/>
          </a:xfrm>
        </p:spPr>
        <p:txBody>
          <a:bodyPr/>
          <a:lstStyle/>
          <a:p>
            <a:pPr marL="0" indent="0" fontAlgn="base">
              <a:buNone/>
            </a:pPr>
            <a:r>
              <a:rPr lang="en-US" sz="2400" b="1" dirty="0" smtClean="0">
                <a:solidFill>
                  <a:srgbClr val="002060"/>
                </a:solidFill>
              </a:rPr>
              <a:t>July</a:t>
            </a:r>
          </a:p>
          <a:p>
            <a:pPr lvl="1" fontAlgn="base">
              <a:lnSpc>
                <a:spcPct val="100000"/>
              </a:lnSpc>
              <a:spcBef>
                <a:spcPts val="0"/>
              </a:spcBef>
            </a:pPr>
            <a:r>
              <a:rPr lang="en-US" sz="1600" dirty="0" smtClean="0"/>
              <a:t>$34 billion</a:t>
            </a:r>
          </a:p>
          <a:p>
            <a:pPr lvl="1" fontAlgn="base">
              <a:lnSpc>
                <a:spcPct val="100000"/>
              </a:lnSpc>
              <a:spcBef>
                <a:spcPts val="0"/>
              </a:spcBef>
            </a:pPr>
            <a:r>
              <a:rPr lang="en-US" sz="1600" dirty="0" smtClean="0"/>
              <a:t>545 categories</a:t>
            </a:r>
          </a:p>
          <a:p>
            <a:pPr lvl="1" fontAlgn="base">
              <a:lnSpc>
                <a:spcPct val="100000"/>
              </a:lnSpc>
              <a:spcBef>
                <a:spcPts val="0"/>
              </a:spcBef>
            </a:pPr>
            <a:r>
              <a:rPr lang="en-US" sz="1600" dirty="0" smtClean="0"/>
              <a:t> </a:t>
            </a:r>
            <a:r>
              <a:rPr lang="en-US" sz="1600" dirty="0"/>
              <a:t>with 25% tariffs </a:t>
            </a:r>
            <a:r>
              <a:rPr lang="en-US" sz="1600" dirty="0" smtClean="0"/>
              <a:t> </a:t>
            </a:r>
          </a:p>
          <a:p>
            <a:pPr lvl="1" fontAlgn="base">
              <a:lnSpc>
                <a:spcPct val="100000"/>
              </a:lnSpc>
              <a:spcBef>
                <a:spcPts val="0"/>
              </a:spcBef>
            </a:pPr>
            <a:r>
              <a:rPr lang="en-US" sz="1600" dirty="0" smtClean="0"/>
              <a:t>Agriculture</a:t>
            </a:r>
          </a:p>
          <a:p>
            <a:pPr marL="0" indent="0" fontAlgn="base">
              <a:buNone/>
            </a:pPr>
            <a:r>
              <a:rPr lang="en-US" sz="2400" b="1" dirty="0" smtClean="0">
                <a:solidFill>
                  <a:srgbClr val="002060"/>
                </a:solidFill>
              </a:rPr>
              <a:t>August</a:t>
            </a:r>
            <a:endParaRPr lang="en-US" sz="1400" dirty="0" smtClean="0"/>
          </a:p>
          <a:p>
            <a:pPr lvl="1" fontAlgn="base">
              <a:spcBef>
                <a:spcPts val="0"/>
              </a:spcBef>
            </a:pPr>
            <a:r>
              <a:rPr lang="en-US" sz="1600" dirty="0" smtClean="0"/>
              <a:t>$</a:t>
            </a:r>
            <a:r>
              <a:rPr lang="en-US" sz="1600" dirty="0"/>
              <a:t>16 </a:t>
            </a:r>
            <a:r>
              <a:rPr lang="en-US" sz="1600" dirty="0" smtClean="0"/>
              <a:t>billion</a:t>
            </a:r>
          </a:p>
          <a:p>
            <a:pPr lvl="1" fontAlgn="base">
              <a:spcBef>
                <a:spcPts val="0"/>
              </a:spcBef>
            </a:pPr>
            <a:r>
              <a:rPr lang="en-US" sz="1600" dirty="0" smtClean="0"/>
              <a:t>219 HTS</a:t>
            </a:r>
          </a:p>
          <a:p>
            <a:pPr lvl="1" fontAlgn="base">
              <a:spcBef>
                <a:spcPts val="0"/>
              </a:spcBef>
            </a:pPr>
            <a:r>
              <a:rPr lang="en-US" sz="1600" dirty="0" smtClean="0"/>
              <a:t>25% </a:t>
            </a:r>
          </a:p>
          <a:p>
            <a:pPr lvl="1" fontAlgn="base">
              <a:spcBef>
                <a:spcPts val="0"/>
              </a:spcBef>
            </a:pPr>
            <a:r>
              <a:rPr lang="en-US" sz="1600" dirty="0" smtClean="0"/>
              <a:t>Automotive</a:t>
            </a:r>
          </a:p>
          <a:p>
            <a:pPr marL="457200" lvl="1" indent="0" fontAlgn="base">
              <a:spcBef>
                <a:spcPts val="0"/>
              </a:spcBef>
              <a:buNone/>
            </a:pPr>
            <a:endParaRPr lang="en-US" sz="1600" dirty="0" smtClean="0"/>
          </a:p>
          <a:p>
            <a:pPr marL="0" indent="0" fontAlgn="base">
              <a:spcBef>
                <a:spcPts val="0"/>
              </a:spcBef>
              <a:buNone/>
            </a:pPr>
            <a:r>
              <a:rPr lang="en-US" sz="2400" b="1" dirty="0" smtClean="0">
                <a:solidFill>
                  <a:srgbClr val="002060"/>
                </a:solidFill>
              </a:rPr>
              <a:t>September</a:t>
            </a:r>
          </a:p>
          <a:p>
            <a:pPr lvl="1" fontAlgn="base">
              <a:spcBef>
                <a:spcPts val="0"/>
              </a:spcBef>
            </a:pPr>
            <a:r>
              <a:rPr lang="en-US" sz="1600" dirty="0" smtClean="0"/>
              <a:t>Proposed $60B</a:t>
            </a:r>
          </a:p>
          <a:p>
            <a:pPr lvl="1" fontAlgn="base">
              <a:spcBef>
                <a:spcPts val="0"/>
              </a:spcBef>
            </a:pPr>
            <a:r>
              <a:rPr lang="en-US" sz="1600" dirty="0" smtClean="0"/>
              <a:t>Administration’s reply: Next tranche = $257B (Total 2017 Imports = $505B</a:t>
            </a:r>
          </a:p>
          <a:p>
            <a:pPr marL="0" indent="0" fontAlgn="base">
              <a:spcBef>
                <a:spcPts val="0"/>
              </a:spcBef>
              <a:buNone/>
            </a:pPr>
            <a:endParaRPr lang="en-US" sz="2000" b="1" dirty="0" smtClean="0">
              <a:solidFill>
                <a:srgbClr val="002060"/>
              </a:solidFill>
            </a:endParaRPr>
          </a:p>
          <a:p>
            <a:pPr marL="0" indent="0" fontAlgn="base">
              <a:spcBef>
                <a:spcPts val="0"/>
              </a:spcBef>
              <a:buNone/>
            </a:pPr>
            <a:r>
              <a:rPr lang="en-US" sz="2400" b="1" dirty="0" smtClean="0">
                <a:solidFill>
                  <a:srgbClr val="002060"/>
                </a:solidFill>
              </a:rPr>
              <a:t>Current List</a:t>
            </a:r>
            <a:r>
              <a:rPr lang="en-US" sz="2400" b="1" dirty="0">
                <a:solidFill>
                  <a:srgbClr val="002060"/>
                </a:solidFill>
              </a:rPr>
              <a:t>: </a:t>
            </a:r>
            <a:r>
              <a:rPr lang="en-US" sz="2400" b="1" dirty="0" smtClean="0">
                <a:solidFill>
                  <a:srgbClr val="002060"/>
                </a:solidFill>
              </a:rPr>
              <a:t> 397 Pages </a:t>
            </a:r>
            <a:r>
              <a:rPr lang="en-US" sz="1800" dirty="0" smtClean="0">
                <a:solidFill>
                  <a:srgbClr val="002060"/>
                </a:solidFill>
                <a:hlinkClick r:id="rId3"/>
              </a:rPr>
              <a:t>https</a:t>
            </a:r>
            <a:r>
              <a:rPr lang="en-US" sz="1800" dirty="0">
                <a:solidFill>
                  <a:srgbClr val="002060"/>
                </a:solidFill>
                <a:hlinkClick r:id="rId3"/>
              </a:rPr>
              <a:t>://www.trade.gov/mas/ian/build/groups/public/@</a:t>
            </a:r>
            <a:r>
              <a:rPr lang="en-US" sz="1800" dirty="0" smtClean="0">
                <a:solidFill>
                  <a:srgbClr val="002060"/>
                </a:solidFill>
                <a:hlinkClick r:id="rId3"/>
              </a:rPr>
              <a:t>tg_ian/documents/webcontent/tg_ian_005574.pdf</a:t>
            </a:r>
            <a:endParaRPr lang="en-US" sz="1800" dirty="0" smtClean="0">
              <a:solidFill>
                <a:srgbClr val="002060"/>
              </a:solidFill>
            </a:endParaRPr>
          </a:p>
          <a:p>
            <a:pPr marL="0" indent="0" fontAlgn="base">
              <a:spcBef>
                <a:spcPts val="0"/>
              </a:spcBef>
              <a:buNone/>
            </a:pPr>
            <a:endParaRPr lang="en-US" sz="1800" dirty="0">
              <a:solidFill>
                <a:srgbClr val="002060"/>
              </a:solidFill>
            </a:endParaRPr>
          </a:p>
          <a:p>
            <a:pPr marL="0" indent="0" fontAlgn="base">
              <a:spcBef>
                <a:spcPts val="0"/>
              </a:spcBef>
              <a:buNone/>
            </a:pPr>
            <a:endParaRPr lang="en-US" sz="2400" b="1" dirty="0">
              <a:solidFill>
                <a:srgbClr val="002060"/>
              </a:solidFill>
            </a:endParaRPr>
          </a:p>
          <a:p>
            <a:pPr marL="0" indent="0" fontAlgn="base">
              <a:spcBef>
                <a:spcPts val="0"/>
              </a:spcBef>
              <a:buNone/>
            </a:pPr>
            <a:endParaRPr lang="en-US" sz="2200" dirty="0" smtClean="0"/>
          </a:p>
          <a:p>
            <a:pPr marL="0" indent="0" fontAlgn="base">
              <a:spcBef>
                <a:spcPts val="0"/>
              </a:spcBef>
              <a:buNone/>
            </a:pPr>
            <a:endParaRPr lang="en-US" sz="2600" dirty="0"/>
          </a:p>
          <a:p>
            <a:pPr marL="0" indent="0" fontAlgn="base">
              <a:spcBef>
                <a:spcPts val="0"/>
              </a:spcBef>
              <a:buNone/>
            </a:pPr>
            <a:endParaRPr lang="en-US" sz="2200" dirty="0" smtClean="0"/>
          </a:p>
          <a:p>
            <a:pPr marL="0" indent="0" fontAlgn="base">
              <a:buNone/>
            </a:pPr>
            <a:r>
              <a:rPr lang="en-US" sz="1600" dirty="0" smtClean="0"/>
              <a:t> </a:t>
            </a:r>
          </a:p>
        </p:txBody>
      </p:sp>
      <p:sp>
        <p:nvSpPr>
          <p:cNvPr id="5" name="Rectangle 4"/>
          <p:cNvSpPr/>
          <p:nvPr/>
        </p:nvSpPr>
        <p:spPr>
          <a:xfrm>
            <a:off x="0" y="171656"/>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450376"/>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Bold" charset="0"/>
                <a:ea typeface="+mj-ea"/>
                <a:cs typeface="+mj-cs"/>
              </a:rPr>
              <a:t>China’s Section 301 Retaliation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latin typeface="Calibri Bold"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latin typeface="Calibri Bold" charset="0"/>
              <a:ea typeface="+mj-ea"/>
              <a:cs typeface="+mj-cs"/>
            </a:endParaRPr>
          </a:p>
        </p:txBody>
      </p:sp>
    </p:spTree>
    <p:extLst>
      <p:ext uri="{BB962C8B-B14F-4D97-AF65-F5344CB8AC3E}">
        <p14:creationId xmlns:p14="http://schemas.microsoft.com/office/powerpoint/2010/main" val="193209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6627" y="901699"/>
            <a:ext cx="8130746" cy="1071563"/>
          </a:xfrm>
        </p:spPr>
        <p:txBody>
          <a:bodyPr/>
          <a:lstStyle/>
          <a:p>
            <a:r>
              <a:rPr lang="en-US" dirty="0" smtClean="0"/>
              <a:t>What next...</a:t>
            </a:r>
            <a:endParaRPr lang="en-US" dirty="0"/>
          </a:p>
        </p:txBody>
      </p:sp>
      <p:pic>
        <p:nvPicPr>
          <p:cNvPr id="7170" name="Picture 2" descr="C:\Users\pbaker\AppData\Local\Temp\iStock-8866618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980" y="2684272"/>
            <a:ext cx="3825240" cy="254812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878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645175" y="2067111"/>
            <a:ext cx="3465960" cy="2796990"/>
          </a:xfrm>
        </p:spPr>
        <p:txBody>
          <a:bodyPr/>
          <a:lstStyle/>
          <a:p>
            <a:pPr fontAlgn="base">
              <a:lnSpc>
                <a:spcPct val="150000"/>
              </a:lnSpc>
            </a:pPr>
            <a:r>
              <a:rPr lang="en-US" sz="3600" dirty="0" smtClean="0">
                <a:solidFill>
                  <a:srgbClr val="002060"/>
                </a:solidFill>
              </a:rPr>
              <a:t>Rumors</a:t>
            </a:r>
          </a:p>
          <a:p>
            <a:pPr fontAlgn="base">
              <a:lnSpc>
                <a:spcPct val="150000"/>
              </a:lnSpc>
            </a:pPr>
            <a:r>
              <a:rPr lang="en-US" sz="3600" dirty="0" smtClean="0">
                <a:solidFill>
                  <a:srgbClr val="002060"/>
                </a:solidFill>
              </a:rPr>
              <a:t>Rhetoric</a:t>
            </a:r>
          </a:p>
          <a:p>
            <a:pPr fontAlgn="base">
              <a:lnSpc>
                <a:spcPct val="150000"/>
              </a:lnSpc>
            </a:pPr>
            <a:r>
              <a:rPr lang="en-US" sz="3600" dirty="0" smtClean="0">
                <a:solidFill>
                  <a:srgbClr val="002060"/>
                </a:solidFill>
              </a:rPr>
              <a:t>Elections</a:t>
            </a:r>
          </a:p>
          <a:p>
            <a:pPr fontAlgn="base">
              <a:lnSpc>
                <a:spcPct val="150000"/>
              </a:lnSpc>
            </a:pPr>
            <a:r>
              <a:rPr lang="en-US" sz="3600" dirty="0" smtClean="0">
                <a:solidFill>
                  <a:srgbClr val="002060"/>
                </a:solidFill>
              </a:rPr>
              <a:t>Change</a:t>
            </a:r>
            <a:endParaRPr lang="en-US" dirty="0" smtClean="0"/>
          </a:p>
          <a:p>
            <a:pPr marL="0" indent="0" fontAlgn="base">
              <a:buNone/>
            </a:pPr>
            <a:endParaRPr lang="en-US" sz="2400" dirty="0"/>
          </a:p>
          <a:p>
            <a:pPr marL="0" indent="0" fontAlgn="base">
              <a:buNone/>
            </a:pPr>
            <a:r>
              <a:rPr lang="en-US" sz="1400" dirty="0" smtClean="0"/>
              <a:t> </a:t>
            </a:r>
            <a:endParaRPr lang="en-US" sz="2200" dirty="0" smtClean="0"/>
          </a:p>
        </p:txBody>
      </p:sp>
      <p:sp>
        <p:nvSpPr>
          <p:cNvPr id="5" name="Rectangle 4"/>
          <p:cNvSpPr/>
          <p:nvPr/>
        </p:nvSpPr>
        <p:spPr>
          <a:xfrm>
            <a:off x="0" y="4367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715447"/>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Bold" charset="0"/>
                <a:ea typeface="+mj-ea"/>
                <a:cs typeface="+mj-cs"/>
              </a:rPr>
              <a:t>What next?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latin typeface="Calibri Bold"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latin typeface="Calibri Bold" charset="0"/>
              <a:ea typeface="+mj-ea"/>
              <a:cs typeface="+mj-cs"/>
            </a:endParaRPr>
          </a:p>
        </p:txBody>
      </p:sp>
      <p:pic>
        <p:nvPicPr>
          <p:cNvPr id="8194" name="Picture 2" descr="C:\Users\pbaker\AppData\Local\Temp\iStock-8742253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889" y="2590800"/>
            <a:ext cx="3120022" cy="2540000"/>
          </a:xfrm>
          <a:prstGeom prst="ellipse">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304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a:t/>
            </a:r>
            <a:br>
              <a:rPr lang="en-US" dirty="0"/>
            </a:br>
            <a:r>
              <a:rPr lang="en-US" dirty="0" smtClean="0"/>
              <a:t>How is this affecting you?</a:t>
            </a:r>
            <a:endParaRPr lang="en-US" dirty="0"/>
          </a:p>
        </p:txBody>
      </p:sp>
    </p:spTree>
    <p:extLst>
      <p:ext uri="{BB962C8B-B14F-4D97-AF65-F5344CB8AC3E}">
        <p14:creationId xmlns:p14="http://schemas.microsoft.com/office/powerpoint/2010/main" val="2924497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2500" y="774699"/>
            <a:ext cx="8130746" cy="368301"/>
          </a:xfrm>
        </p:spPr>
        <p:txBody>
          <a:bodyPr/>
          <a:lstStyle/>
          <a:p>
            <a:r>
              <a:rPr lang="en-US" dirty="0" smtClean="0"/>
              <a:t>Thank you.</a:t>
            </a:r>
            <a:endParaRPr lang="en-US" dirty="0"/>
          </a:p>
        </p:txBody>
      </p:sp>
      <p:sp>
        <p:nvSpPr>
          <p:cNvPr id="2" name="Rectangle 2"/>
          <p:cNvSpPr>
            <a:spLocks noChangeArrowheads="1"/>
          </p:cNvSpPr>
          <p:nvPr/>
        </p:nvSpPr>
        <p:spPr bwMode="auto">
          <a:xfrm>
            <a:off x="3275115" y="4067928"/>
            <a:ext cx="284776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lumMod val="50000"/>
                    <a:lumOff val="50000"/>
                  </a:schemeClr>
                </a:solidFill>
                <a:effectLst/>
                <a:latin typeface="Arial" pitchFamily="34" charset="0"/>
                <a:ea typeface="Calibri" pitchFamily="34" charset="0"/>
                <a:cs typeface="Times New Roman" pitchFamily="18" charset="0"/>
              </a:rPr>
              <a:t>Tammy Flanders Hetrick</a:t>
            </a:r>
            <a:endParaRPr kumimoji="0" lang="en-US" altLang="en-US" sz="1000" b="0" i="0" u="none" strike="noStrike" cap="none" normalizeH="0" baseline="0" dirty="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chemeClr val="tx1">
                    <a:lumMod val="50000"/>
                    <a:lumOff val="50000"/>
                  </a:schemeClr>
                </a:solidFill>
                <a:effectLst/>
                <a:latin typeface="Arial" pitchFamily="34" charset="0"/>
                <a:ea typeface="Calibri" pitchFamily="34" charset="0"/>
                <a:cs typeface="Times New Roman" pitchFamily="18" charset="0"/>
              </a:rPr>
              <a:t>Senior Trade Advisor</a:t>
            </a:r>
            <a:endParaRPr kumimoji="0" lang="en-US" altLang="en-US" sz="900" b="0" i="0" u="none" strike="noStrike" cap="none" normalizeH="0" baseline="0" dirty="0" smtClean="0">
              <a:ln>
                <a:noFill/>
              </a:ln>
              <a:solidFill>
                <a:schemeClr val="tx1">
                  <a:lumMod val="50000"/>
                  <a:lumOff val="50000"/>
                </a:schemeClr>
              </a:solidFill>
              <a:effectLst/>
              <a:latin typeface="Arial" pitchFamily="34" charset="0"/>
              <a:cs typeface="Arial" pitchFamily="34" charset="0"/>
            </a:endParaRPr>
          </a:p>
        </p:txBody>
      </p:sp>
      <p:sp>
        <p:nvSpPr>
          <p:cNvPr id="3" name="Rectangle 3"/>
          <p:cNvSpPr>
            <a:spLocks noChangeArrowheads="1"/>
          </p:cNvSpPr>
          <p:nvPr/>
        </p:nvSpPr>
        <p:spPr bwMode="auto">
          <a:xfrm>
            <a:off x="1536700" y="5523141"/>
            <a:ext cx="6692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2060"/>
                </a:solidFill>
                <a:effectLst/>
                <a:latin typeface="Arial" pitchFamily="34" charset="0"/>
                <a:ea typeface="Calibri" pitchFamily="34" charset="0"/>
                <a:cs typeface="Times New Roman" pitchFamily="18" charset="0"/>
              </a:rPr>
              <a:t>A.N. Deringer, Inc.| 173 West Service Road | Champlain, NY | 12919</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smtClean="0">
                <a:solidFill>
                  <a:srgbClr val="002060"/>
                </a:solidFill>
                <a:latin typeface="Arial" pitchFamily="34" charset="0"/>
                <a:ea typeface="Calibri" pitchFamily="34" charset="0"/>
                <a:cs typeface="Times New Roman" pitchFamily="18" charset="0"/>
              </a:rPr>
              <a:t>Tel:</a:t>
            </a:r>
            <a:r>
              <a:rPr kumimoji="0" lang="en-US" altLang="en-US" sz="1400" b="0" i="0" u="none" strike="noStrike" cap="none" normalizeH="0" baseline="0" dirty="0" smtClean="0">
                <a:ln>
                  <a:noFill/>
                </a:ln>
                <a:solidFill>
                  <a:srgbClr val="002060"/>
                </a:solidFill>
                <a:effectLst/>
                <a:latin typeface="Arial" pitchFamily="34" charset="0"/>
                <a:ea typeface="Calibri" pitchFamily="34" charset="0"/>
                <a:cs typeface="Times New Roman" pitchFamily="18" charset="0"/>
              </a:rPr>
              <a:t> 802-782-2520 </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547" y="4721699"/>
            <a:ext cx="3676653" cy="735330"/>
          </a:xfrm>
          <a:prstGeom prst="rect">
            <a:avLst/>
          </a:prstGeom>
        </p:spPr>
      </p:pic>
      <p:pic>
        <p:nvPicPr>
          <p:cNvPr id="1029" name="Picture 5" descr="https://cdn2.hubspot.net/hubfs/2537510/Employee%20Photos/_Y5A5288.jpg?t=1536839591680"/>
          <p:cNvPicPr>
            <a:picLocks noChangeAspect="1" noChangeArrowheads="1"/>
          </p:cNvPicPr>
          <p:nvPr/>
        </p:nvPicPr>
        <p:blipFill rotWithShape="1">
          <a:blip r:embed="rId3">
            <a:extLst>
              <a:ext uri="{28A0092B-C50C-407E-A947-70E740481C1C}">
                <a14:useLocalDpi xmlns:a14="http://schemas.microsoft.com/office/drawing/2010/main" val="0"/>
              </a:ext>
            </a:extLst>
          </a:blip>
          <a:srcRect l="14943" t="13861" r="8275"/>
          <a:stretch/>
        </p:blipFill>
        <p:spPr bwMode="auto">
          <a:xfrm>
            <a:off x="3709230" y="1983837"/>
            <a:ext cx="1979535" cy="16991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17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3774" y="1851210"/>
            <a:ext cx="8133826" cy="4041590"/>
          </a:xfrm>
        </p:spPr>
        <p:txBody>
          <a:bodyPr/>
          <a:lstStyle/>
          <a:p>
            <a:pPr marL="0" indent="0" fontAlgn="base">
              <a:buNone/>
            </a:pPr>
            <a:r>
              <a:rPr lang="en-US" dirty="0" smtClean="0"/>
              <a:t> </a:t>
            </a:r>
            <a:r>
              <a:rPr lang="en-US" b="1" dirty="0">
                <a:solidFill>
                  <a:srgbClr val="002060"/>
                </a:solidFill>
              </a:rPr>
              <a:t>tariff</a:t>
            </a:r>
          </a:p>
          <a:p>
            <a:pPr marL="0" indent="0" fontAlgn="base">
              <a:buNone/>
            </a:pPr>
            <a:r>
              <a:rPr lang="en-US" dirty="0"/>
              <a:t> </a:t>
            </a:r>
            <a:r>
              <a:rPr lang="en-US" sz="2000" b="1" dirty="0">
                <a:hlinkClick r:id="rId3"/>
              </a:rPr>
              <a:t>noun</a:t>
            </a:r>
            <a:endParaRPr lang="en-US" sz="2000" dirty="0"/>
          </a:p>
          <a:p>
            <a:pPr marL="0" indent="0" fontAlgn="base">
              <a:buNone/>
            </a:pPr>
            <a:r>
              <a:rPr lang="en-US" sz="2000" dirty="0"/>
              <a:t>tar·iff | \ ˈter-əf ,  ˈta-rəf </a:t>
            </a:r>
            <a:r>
              <a:rPr lang="en-US" sz="2000" dirty="0" smtClean="0"/>
              <a:t>\</a:t>
            </a:r>
          </a:p>
          <a:p>
            <a:pPr marL="0" indent="0" fontAlgn="base">
              <a:buNone/>
            </a:pPr>
            <a:endParaRPr lang="en-US" sz="2000" dirty="0"/>
          </a:p>
          <a:p>
            <a:pPr marL="0" indent="0" fontAlgn="base">
              <a:buNone/>
            </a:pPr>
            <a:r>
              <a:rPr lang="en-US" sz="2000" b="1" dirty="0"/>
              <a:t>Definition of </a:t>
            </a:r>
            <a:r>
              <a:rPr lang="en-US" sz="2000" b="1" i="1" dirty="0"/>
              <a:t>t</a:t>
            </a:r>
            <a:r>
              <a:rPr lang="en-US" sz="2000" b="1" i="1" dirty="0" smtClean="0"/>
              <a:t>ariff</a:t>
            </a:r>
            <a:r>
              <a:rPr lang="en-US" sz="2000" b="1" i="1" dirty="0"/>
              <a:t> </a:t>
            </a:r>
            <a:endParaRPr lang="en-US" sz="2000" b="1" dirty="0"/>
          </a:p>
          <a:p>
            <a:pPr marL="0" indent="0" fontAlgn="base">
              <a:buNone/>
            </a:pPr>
            <a:r>
              <a:rPr lang="en-US" sz="2000" b="1" dirty="0"/>
              <a:t>1a: </a:t>
            </a:r>
            <a:r>
              <a:rPr lang="en-US" sz="2000" b="1" dirty="0" smtClean="0"/>
              <a:t>	</a:t>
            </a:r>
            <a:r>
              <a:rPr lang="en-US" sz="2000" dirty="0" smtClean="0"/>
              <a:t>a </a:t>
            </a:r>
            <a:r>
              <a:rPr lang="en-US" sz="2000" dirty="0"/>
              <a:t>schedule of duties imposed by a government on imported or in </a:t>
            </a:r>
            <a:r>
              <a:rPr lang="en-US" sz="2000" dirty="0" smtClean="0"/>
              <a:t>	some </a:t>
            </a:r>
            <a:r>
              <a:rPr lang="en-US" sz="2000" dirty="0"/>
              <a:t>countries exported goods</a:t>
            </a:r>
          </a:p>
          <a:p>
            <a:pPr marL="0" indent="0" fontAlgn="base">
              <a:buNone/>
            </a:pPr>
            <a:r>
              <a:rPr lang="en-US" sz="2000" b="1" dirty="0"/>
              <a:t>b: </a:t>
            </a:r>
            <a:r>
              <a:rPr lang="en-US" sz="2000" b="1" dirty="0" smtClean="0"/>
              <a:t>	</a:t>
            </a:r>
            <a:r>
              <a:rPr lang="en-US" sz="2000" dirty="0" smtClean="0"/>
              <a:t>a </a:t>
            </a:r>
            <a:r>
              <a:rPr lang="en-US" sz="2000" dirty="0"/>
              <a:t>duty or rate of duty imposed in such a schedule</a:t>
            </a:r>
          </a:p>
          <a:p>
            <a:pPr marL="0" indent="0" fontAlgn="base">
              <a:buNone/>
            </a:pPr>
            <a:r>
              <a:rPr lang="en-US" sz="2000" b="1" dirty="0"/>
              <a:t>2: </a:t>
            </a:r>
            <a:r>
              <a:rPr lang="en-US" sz="2000" b="1" dirty="0" smtClean="0"/>
              <a:t>	</a:t>
            </a:r>
            <a:r>
              <a:rPr lang="en-US" sz="2000" dirty="0" smtClean="0"/>
              <a:t>a </a:t>
            </a:r>
            <a:r>
              <a:rPr lang="en-US" sz="2000" dirty="0"/>
              <a:t>schedule of rates or charges of a business or a public utility</a:t>
            </a:r>
          </a:p>
          <a:p>
            <a:pPr marL="0" indent="0" fontAlgn="base">
              <a:buNone/>
            </a:pPr>
            <a:r>
              <a:rPr lang="en-US" sz="2000" b="1" dirty="0"/>
              <a:t>3: </a:t>
            </a:r>
            <a:r>
              <a:rPr lang="en-US" sz="2000" b="1" dirty="0" smtClean="0"/>
              <a:t>	</a:t>
            </a:r>
            <a:r>
              <a:rPr lang="en-US" sz="2000" cap="all" dirty="0" smtClean="0">
                <a:hlinkClick r:id="rId4"/>
              </a:rPr>
              <a:t>PRICE</a:t>
            </a:r>
            <a:r>
              <a:rPr lang="en-US" sz="2000" dirty="0"/>
              <a:t>, </a:t>
            </a:r>
            <a:r>
              <a:rPr lang="en-US" sz="2000" cap="all" dirty="0">
                <a:hlinkClick r:id="rId5"/>
              </a:rPr>
              <a:t>CHARGE</a:t>
            </a:r>
            <a:endParaRPr lang="en-US" sz="2000" dirty="0"/>
          </a:p>
          <a:p>
            <a:pPr marL="0" indent="0">
              <a:buNone/>
            </a:pPr>
            <a:r>
              <a:rPr lang="en-US" sz="2400" dirty="0"/>
              <a:t/>
            </a:r>
            <a:br>
              <a:rPr lang="en-US" sz="2400" dirty="0"/>
            </a:br>
            <a:endParaRPr lang="en-US" sz="2200" dirty="0" smtClean="0"/>
          </a:p>
        </p:txBody>
      </p:sp>
      <p:sp>
        <p:nvSpPr>
          <p:cNvPr id="5" name="Rectangle 4"/>
          <p:cNvSpPr/>
          <p:nvPr/>
        </p:nvSpPr>
        <p:spPr>
          <a:xfrm>
            <a:off x="0" y="4367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4"/>
          <p:cNvSpPr txBox="1">
            <a:spLocks/>
          </p:cNvSpPr>
          <p:nvPr/>
        </p:nvSpPr>
        <p:spPr>
          <a:xfrm>
            <a:off x="451374" y="715447"/>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r>
              <a:rPr lang="en-US" dirty="0" smtClean="0">
                <a:solidFill>
                  <a:schemeClr val="bg1"/>
                </a:solidFill>
              </a:rPr>
              <a:t>Tariffs: Merriam-Webster</a:t>
            </a:r>
            <a:endParaRPr lang="en-US" dirty="0">
              <a:solidFill>
                <a:schemeClr val="bg1"/>
              </a:solidFill>
            </a:endParaRPr>
          </a:p>
        </p:txBody>
      </p:sp>
    </p:spTree>
    <p:extLst>
      <p:ext uri="{BB962C8B-B14F-4D97-AF65-F5344CB8AC3E}">
        <p14:creationId xmlns:p14="http://schemas.microsoft.com/office/powerpoint/2010/main" val="444317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51374" y="1727200"/>
            <a:ext cx="8362426" cy="4622800"/>
          </a:xfrm>
        </p:spPr>
        <p:txBody>
          <a:bodyPr/>
          <a:lstStyle/>
          <a:p>
            <a:pPr marL="0" indent="0" fontAlgn="base">
              <a:buNone/>
            </a:pPr>
            <a:r>
              <a:rPr lang="en-US" sz="2400" b="1" dirty="0"/>
              <a:t>Examples of </a:t>
            </a:r>
            <a:r>
              <a:rPr lang="en-US" sz="2400" b="1" i="1" dirty="0"/>
              <a:t>tariff</a:t>
            </a:r>
            <a:r>
              <a:rPr lang="en-US" sz="2400" b="1" dirty="0"/>
              <a:t> in a Sentence</a:t>
            </a:r>
          </a:p>
          <a:p>
            <a:pPr marL="0" indent="0" fontAlgn="base">
              <a:buNone/>
            </a:pPr>
            <a:r>
              <a:rPr lang="en-US" sz="2000" b="1" dirty="0"/>
              <a:t>Recent Examples on the Web: Noun</a:t>
            </a:r>
          </a:p>
          <a:p>
            <a:pPr fontAlgn="base"/>
            <a:r>
              <a:rPr lang="en-US" sz="2000" dirty="0"/>
              <a:t>Amid concerns of a no-deal </a:t>
            </a:r>
            <a:r>
              <a:rPr lang="en-US" sz="2000" dirty="0" err="1"/>
              <a:t>Brexit</a:t>
            </a:r>
            <a:r>
              <a:rPr lang="en-US" sz="2000" dirty="0"/>
              <a:t> that would have resulted in the reintroduction of </a:t>
            </a:r>
            <a:r>
              <a:rPr lang="en-US" sz="2000" i="1" dirty="0"/>
              <a:t>tariffs </a:t>
            </a:r>
            <a:r>
              <a:rPr lang="en-US" sz="2000" dirty="0"/>
              <a:t>and tougher customs checks, the British government drew up emergency plans and even ran out of storage space to stockpile medicines and food</a:t>
            </a:r>
            <a:r>
              <a:rPr lang="en-US" sz="1600" dirty="0"/>
              <a:t>.— </a:t>
            </a:r>
            <a:r>
              <a:rPr lang="en-US" sz="1600" dirty="0">
                <a:hlinkClick r:id="rId3"/>
              </a:rPr>
              <a:t>Rick </a:t>
            </a:r>
            <a:r>
              <a:rPr lang="en-US" sz="1600" dirty="0" err="1">
                <a:hlinkClick r:id="rId3"/>
              </a:rPr>
              <a:t>Noack</a:t>
            </a:r>
            <a:r>
              <a:rPr lang="en-US" sz="1600" dirty="0">
                <a:hlinkClick r:id="rId3"/>
              </a:rPr>
              <a:t>, </a:t>
            </a:r>
            <a:r>
              <a:rPr lang="en-US" sz="1600" i="1" dirty="0">
                <a:hlinkClick r:id="rId3"/>
              </a:rPr>
              <a:t>The Seattle Times</a:t>
            </a:r>
            <a:r>
              <a:rPr lang="en-US" sz="1600" dirty="0">
                <a:hlinkClick r:id="rId3"/>
              </a:rPr>
              <a:t>, "Switzerland wants to declare coffee nonessential for human survival," 12 Apr. </a:t>
            </a:r>
            <a:r>
              <a:rPr lang="en-US" sz="1600" dirty="0" smtClean="0">
                <a:hlinkClick r:id="rId3"/>
              </a:rPr>
              <a:t>2019</a:t>
            </a:r>
            <a:endParaRPr lang="en-US" sz="1600" dirty="0" smtClean="0"/>
          </a:p>
          <a:p>
            <a:pPr fontAlgn="base"/>
            <a:r>
              <a:rPr lang="en-US" sz="2000" dirty="0" smtClean="0"/>
              <a:t>Exporters </a:t>
            </a:r>
            <a:r>
              <a:rPr lang="en-US" sz="2000" dirty="0"/>
              <a:t>may have been rushing to beat the punitive </a:t>
            </a:r>
            <a:r>
              <a:rPr lang="en-US" sz="2000" i="1" dirty="0"/>
              <a:t>tariffs </a:t>
            </a:r>
            <a:r>
              <a:rPr lang="en-US" sz="2000" dirty="0"/>
              <a:t>(import taxes) that China had promised to impose (and later did) in retaliation for Trump’s proposed taxes on what the U.S. buys from China</a:t>
            </a:r>
            <a:r>
              <a:rPr lang="en-US" sz="1600" dirty="0"/>
              <a:t>.— </a:t>
            </a:r>
            <a:r>
              <a:rPr lang="en-US" sz="1600" dirty="0">
                <a:hlinkClick r:id="rId4"/>
              </a:rPr>
              <a:t>Brooks Jackson, </a:t>
            </a:r>
            <a:r>
              <a:rPr lang="en-US" sz="1600" i="1" dirty="0">
                <a:hlinkClick r:id="rId4"/>
              </a:rPr>
              <a:t>Philly.com</a:t>
            </a:r>
            <a:r>
              <a:rPr lang="en-US" sz="1600" dirty="0">
                <a:hlinkClick r:id="rId4"/>
              </a:rPr>
              <a:t>, "Trump's Numbers (Second Quarterly Update) | </a:t>
            </a:r>
            <a:r>
              <a:rPr lang="en-US" sz="1600" dirty="0" err="1">
                <a:hlinkClick r:id="rId4"/>
              </a:rPr>
              <a:t>FactCheck</a:t>
            </a:r>
            <a:r>
              <a:rPr lang="en-US" sz="1600" dirty="0">
                <a:hlinkClick r:id="rId4"/>
              </a:rPr>
              <a:t>," 11 July 2018</a:t>
            </a:r>
            <a:endParaRPr lang="en-US" sz="1600" dirty="0"/>
          </a:p>
          <a:p>
            <a:pPr marL="0" indent="0" fontAlgn="base">
              <a:buNone/>
            </a:pPr>
            <a:endParaRPr lang="en-US" sz="1400" dirty="0" smtClean="0"/>
          </a:p>
          <a:p>
            <a:pPr marL="0" indent="0" fontAlgn="base">
              <a:buNone/>
            </a:pPr>
            <a:r>
              <a:rPr lang="en-US" sz="1400" i="1" dirty="0" smtClean="0"/>
              <a:t>These </a:t>
            </a:r>
            <a:r>
              <a:rPr lang="en-US" sz="1400" i="1" dirty="0"/>
              <a:t>example sentences are selected automatically from various online news sources to reflect current usage of the word 'tariff.' Views expressed in the examples do not represent the opinion of Merriam-Webster or its editors. </a:t>
            </a:r>
            <a:r>
              <a:rPr lang="en-US" sz="1400" i="1" dirty="0">
                <a:hlinkClick r:id="rId5"/>
              </a:rPr>
              <a:t>Send us feedback</a:t>
            </a:r>
            <a:r>
              <a:rPr lang="en-US" sz="1400" i="1" dirty="0"/>
              <a:t>.</a:t>
            </a:r>
          </a:p>
          <a:p>
            <a:pPr marL="0" indent="0">
              <a:buNone/>
            </a:pPr>
            <a:r>
              <a:rPr lang="en-US" sz="2400" dirty="0"/>
              <a:t/>
            </a:r>
            <a:br>
              <a:rPr lang="en-US" sz="2400" dirty="0"/>
            </a:br>
            <a:endParaRPr lang="en-US" sz="2200" dirty="0" smtClean="0"/>
          </a:p>
        </p:txBody>
      </p:sp>
      <p:sp>
        <p:nvSpPr>
          <p:cNvPr id="5" name="Rectangle 4"/>
          <p:cNvSpPr/>
          <p:nvPr/>
        </p:nvSpPr>
        <p:spPr>
          <a:xfrm>
            <a:off x="0" y="3224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259734" y="601147"/>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Bold" charset="0"/>
                <a:ea typeface="+mj-ea"/>
                <a:cs typeface="+mj-cs"/>
              </a:rPr>
              <a:t>Tariffs: Merriam-Webster</a:t>
            </a:r>
          </a:p>
        </p:txBody>
      </p:sp>
    </p:spTree>
    <p:extLst>
      <p:ext uri="{BB962C8B-B14F-4D97-AF65-F5344CB8AC3E}">
        <p14:creationId xmlns:p14="http://schemas.microsoft.com/office/powerpoint/2010/main" val="2248498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51374" y="1727200"/>
            <a:ext cx="8362426" cy="4622800"/>
          </a:xfrm>
        </p:spPr>
        <p:txBody>
          <a:bodyPr/>
          <a:lstStyle/>
          <a:p>
            <a:pPr marL="0" indent="0" fontAlgn="base">
              <a:buNone/>
            </a:pPr>
            <a:endParaRPr lang="en-US" b="1" dirty="0" smtClean="0"/>
          </a:p>
          <a:p>
            <a:pPr marL="0" indent="0" fontAlgn="base">
              <a:buNone/>
            </a:pPr>
            <a:endParaRPr lang="en-US" b="1" dirty="0" smtClean="0"/>
          </a:p>
          <a:p>
            <a:pPr marL="0" indent="0" fontAlgn="base">
              <a:buNone/>
            </a:pPr>
            <a:endParaRPr lang="en-US" b="1" dirty="0"/>
          </a:p>
          <a:p>
            <a:pPr marL="0" indent="0" fontAlgn="base">
              <a:buNone/>
            </a:pPr>
            <a:endParaRPr lang="en-US" b="1" dirty="0" smtClean="0"/>
          </a:p>
          <a:p>
            <a:pPr marL="0" indent="0" fontAlgn="base">
              <a:buNone/>
            </a:pPr>
            <a:endParaRPr lang="en-US" b="1" dirty="0"/>
          </a:p>
          <a:p>
            <a:pPr marL="0" indent="0" fontAlgn="base">
              <a:buNone/>
            </a:pPr>
            <a:r>
              <a:rPr lang="en-US" sz="2400" b="1" u="sng" dirty="0" smtClean="0"/>
              <a:t>Note #1</a:t>
            </a:r>
            <a:r>
              <a:rPr lang="en-US" sz="2400" b="1" dirty="0" smtClean="0"/>
              <a:t>: These special tariffs are </a:t>
            </a:r>
            <a:r>
              <a:rPr lang="en-US" sz="2400" b="1" i="1" dirty="0" smtClean="0"/>
              <a:t>in addition to </a:t>
            </a:r>
            <a:r>
              <a:rPr lang="en-US" sz="2400" b="1" dirty="0" smtClean="0"/>
              <a:t>ad valorem duty rates assigned per the Harmonized Tariff Schedule of the United States (HTSUS).</a:t>
            </a:r>
          </a:p>
          <a:p>
            <a:pPr marL="0" indent="0" fontAlgn="base">
              <a:buNone/>
            </a:pPr>
            <a:r>
              <a:rPr lang="en-US" sz="2400" b="1" u="sng" dirty="0" smtClean="0"/>
              <a:t>Note #2</a:t>
            </a:r>
            <a:r>
              <a:rPr lang="en-US" sz="2400" b="1" dirty="0" smtClean="0"/>
              <a:t>: These tariffs are paid by importers, i.e., not by exporters or exporting countries.</a:t>
            </a:r>
          </a:p>
        </p:txBody>
      </p:sp>
      <p:sp>
        <p:nvSpPr>
          <p:cNvPr id="5" name="Rectangle 4"/>
          <p:cNvSpPr/>
          <p:nvPr/>
        </p:nvSpPr>
        <p:spPr>
          <a:xfrm>
            <a:off x="0" y="3224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259734" y="601147"/>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Bold" charset="0"/>
                <a:ea typeface="+mj-ea"/>
                <a:cs typeface="+mj-cs"/>
              </a:rPr>
              <a:t>Cumulative Effect</a:t>
            </a:r>
          </a:p>
        </p:txBody>
      </p:sp>
      <p:pic>
        <p:nvPicPr>
          <p:cNvPr id="7" name="Picture 2" descr="C:\Users\pbaker\AppData\Local\Temp\iStock-9269075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555" y="1634749"/>
            <a:ext cx="3852672" cy="2529840"/>
          </a:xfrm>
          <a:prstGeom prst="ellipse">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461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6627" y="1155699"/>
            <a:ext cx="8130746" cy="1071563"/>
          </a:xfrm>
        </p:spPr>
        <p:txBody>
          <a:bodyPr/>
          <a:lstStyle/>
          <a:p>
            <a:r>
              <a:rPr lang="en-US" dirty="0" smtClean="0"/>
              <a:t>What are 232 tariffs?</a:t>
            </a:r>
            <a:endParaRPr lang="en-US" dirty="0"/>
          </a:p>
        </p:txBody>
      </p:sp>
      <p:pic>
        <p:nvPicPr>
          <p:cNvPr id="5" name="Picture 2" descr="C:\Users\pbaker\AppData\Local\Temp\iStock-6951608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234" y="2381509"/>
            <a:ext cx="3143531" cy="2095687"/>
          </a:xfrm>
          <a:prstGeom prst="ellipse">
            <a:avLst/>
          </a:prstGeom>
          <a:noFill/>
          <a:effectLst>
            <a:reflection blurRad="6350" stA="50000" endA="300" endPos="90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937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8239" y="1690688"/>
            <a:ext cx="3867150" cy="4760912"/>
          </a:xfrm>
        </p:spPr>
        <p:txBody>
          <a:bodyPr/>
          <a:lstStyle/>
          <a:p>
            <a:pPr marL="0" indent="0" algn="ctr" fontAlgn="base">
              <a:buNone/>
            </a:pPr>
            <a:r>
              <a:rPr lang="en-US" sz="2000" b="1" dirty="0">
                <a:solidFill>
                  <a:srgbClr val="002060"/>
                </a:solidFill>
              </a:rPr>
              <a:t>Section 232: The “National Security Clause”</a:t>
            </a:r>
          </a:p>
          <a:p>
            <a:pPr marL="0" indent="0" fontAlgn="base">
              <a:buNone/>
            </a:pPr>
            <a:r>
              <a:rPr lang="en-US" sz="1800" dirty="0"/>
              <a:t>Allows the President to impose restrictions on imports that Commerce determines threaten to impair the national security. </a:t>
            </a:r>
          </a:p>
          <a:p>
            <a:pPr marL="0" indent="0" fontAlgn="base">
              <a:buNone/>
            </a:pPr>
            <a:r>
              <a:rPr lang="en-US" sz="1800" dirty="0"/>
              <a:t>Any interested party can request an </a:t>
            </a:r>
            <a:r>
              <a:rPr lang="en-US" sz="1800" dirty="0" smtClean="0"/>
              <a:t>investigation.</a:t>
            </a:r>
            <a:endParaRPr lang="en-US" sz="1800" dirty="0"/>
          </a:p>
          <a:p>
            <a:pPr marL="0" indent="0" fontAlgn="base">
              <a:buNone/>
            </a:pPr>
            <a:r>
              <a:rPr lang="en-US" sz="1800" dirty="0"/>
              <a:t>Commerce, through Bureau of Industry and Security (BIS), consults with Department of Defense and conducts </a:t>
            </a:r>
            <a:r>
              <a:rPr lang="en-US" sz="1800" dirty="0" smtClean="0"/>
              <a:t>investigation.</a:t>
            </a:r>
            <a:endParaRPr lang="en-US" sz="1800" dirty="0"/>
          </a:p>
          <a:p>
            <a:pPr marL="0" indent="0" fontAlgn="base">
              <a:buNone/>
            </a:pPr>
            <a:r>
              <a:rPr lang="en-US" sz="1800" dirty="0"/>
              <a:t>Within 270 days, issue findings and </a:t>
            </a:r>
            <a:r>
              <a:rPr lang="en-US" sz="1800" dirty="0" smtClean="0"/>
              <a:t>recommendations.</a:t>
            </a:r>
          </a:p>
          <a:p>
            <a:pPr marL="0" indent="0" fontAlgn="base">
              <a:buNone/>
            </a:pPr>
            <a:r>
              <a:rPr lang="en-US" sz="1800" dirty="0" smtClean="0"/>
              <a:t>President decides on action to take.</a:t>
            </a:r>
            <a:endParaRPr lang="en-US" sz="1800" dirty="0"/>
          </a:p>
          <a:p>
            <a:endParaRPr lang="en-US" dirty="0"/>
          </a:p>
        </p:txBody>
      </p:sp>
      <p:sp>
        <p:nvSpPr>
          <p:cNvPr id="7" name="Content Placeholder 6"/>
          <p:cNvSpPr>
            <a:spLocks noGrp="1"/>
          </p:cNvSpPr>
          <p:nvPr>
            <p:ph sz="half" idx="2"/>
          </p:nvPr>
        </p:nvSpPr>
        <p:spPr/>
        <p:txBody>
          <a:bodyPr/>
          <a:lstStyle/>
          <a:p>
            <a:endParaRPr lang="en-US" dirty="0"/>
          </a:p>
        </p:txBody>
      </p:sp>
      <p:sp>
        <p:nvSpPr>
          <p:cNvPr id="5" name="Rectangle 4"/>
          <p:cNvSpPr/>
          <p:nvPr/>
        </p:nvSpPr>
        <p:spPr>
          <a:xfrm>
            <a:off x="0" y="171656"/>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450376"/>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solidFill>
                  <a:prstClr val="white"/>
                </a:solidFill>
              </a:rPr>
              <a:t>Section 232 Tariffs</a:t>
            </a:r>
            <a:endParaRPr kumimoji="0" lang="en-US" sz="4000" b="0" i="0" u="none" strike="noStrike" kern="1200" cap="none" spc="0" normalizeH="0" baseline="0" noProof="0" dirty="0" smtClean="0">
              <a:ln>
                <a:noFill/>
              </a:ln>
              <a:solidFill>
                <a:prstClr val="white"/>
              </a:solidFill>
              <a:effectLst/>
              <a:uLnTx/>
              <a:uFillTx/>
              <a:latin typeface="Calibri Bold" charset="0"/>
              <a:ea typeface="+mj-ea"/>
              <a:cs typeface="+mj-cs"/>
            </a:endParaRPr>
          </a:p>
        </p:txBody>
      </p:sp>
      <p:pic>
        <p:nvPicPr>
          <p:cNvPr id="9" name="Picture 8"/>
          <p:cNvPicPr>
            <a:picLocks noChangeAspect="1"/>
          </p:cNvPicPr>
          <p:nvPr/>
        </p:nvPicPr>
        <p:blipFill>
          <a:blip r:embed="rId3"/>
          <a:stretch>
            <a:fillRect/>
          </a:stretch>
        </p:blipFill>
        <p:spPr>
          <a:xfrm>
            <a:off x="4536208" y="1690689"/>
            <a:ext cx="4430693" cy="4595812"/>
          </a:xfrm>
          <a:prstGeom prst="rect">
            <a:avLst/>
          </a:prstGeom>
        </p:spPr>
      </p:pic>
    </p:spTree>
    <p:extLst>
      <p:ext uri="{BB962C8B-B14F-4D97-AF65-F5344CB8AC3E}">
        <p14:creationId xmlns:p14="http://schemas.microsoft.com/office/powerpoint/2010/main" val="2102246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z="2400" dirty="0" smtClean="0">
                <a:solidFill>
                  <a:srgbClr val="002060"/>
                </a:solidFill>
              </a:rPr>
              <a:t>Steel @ 25% Tariff</a:t>
            </a:r>
          </a:p>
          <a:p>
            <a:pPr lvl="1"/>
            <a:r>
              <a:rPr lang="en-US" sz="2000" dirty="0" smtClean="0"/>
              <a:t>Raw Materials</a:t>
            </a:r>
          </a:p>
          <a:p>
            <a:pPr lvl="1"/>
            <a:r>
              <a:rPr lang="en-US" sz="2000" dirty="0" smtClean="0"/>
              <a:t>Rods, Angles, Forms</a:t>
            </a:r>
          </a:p>
          <a:p>
            <a:pPr lvl="1"/>
            <a:endParaRPr lang="en-US" sz="2000" dirty="0"/>
          </a:p>
          <a:p>
            <a:r>
              <a:rPr lang="en-US" sz="2400" dirty="0" smtClean="0">
                <a:solidFill>
                  <a:srgbClr val="002060"/>
                </a:solidFill>
              </a:rPr>
              <a:t>All countries EXCEPT:</a:t>
            </a:r>
          </a:p>
          <a:p>
            <a:pPr lvl="1"/>
            <a:r>
              <a:rPr lang="en-US" sz="2000" dirty="0" smtClean="0"/>
              <a:t>Australia</a:t>
            </a:r>
          </a:p>
          <a:p>
            <a:pPr lvl="1"/>
            <a:r>
              <a:rPr lang="en-US" sz="2000" dirty="0" smtClean="0"/>
              <a:t>Argentina (quota)</a:t>
            </a:r>
          </a:p>
          <a:p>
            <a:pPr lvl="1"/>
            <a:r>
              <a:rPr lang="en-US" sz="2000" dirty="0" smtClean="0"/>
              <a:t>Brazil (quota)</a:t>
            </a:r>
          </a:p>
          <a:p>
            <a:pPr lvl="1"/>
            <a:r>
              <a:rPr lang="en-US" sz="2000" dirty="0" smtClean="0"/>
              <a:t>South Korea (quota)</a:t>
            </a:r>
          </a:p>
          <a:p>
            <a:pPr lvl="1"/>
            <a:r>
              <a:rPr lang="en-US" sz="2000" dirty="0" smtClean="0"/>
              <a:t>CANADA 5/17/2019</a:t>
            </a:r>
          </a:p>
          <a:p>
            <a:pPr lvl="1"/>
            <a:r>
              <a:rPr lang="en-US" sz="2000" dirty="0" smtClean="0"/>
              <a:t>MEXICO 5/17/2019</a:t>
            </a:r>
          </a:p>
          <a:p>
            <a:pPr lvl="1"/>
            <a:endParaRPr lang="en-US" sz="2000" dirty="0" smtClean="0"/>
          </a:p>
          <a:p>
            <a:r>
              <a:rPr lang="en-US" sz="2400" dirty="0" smtClean="0">
                <a:solidFill>
                  <a:srgbClr val="002060"/>
                </a:solidFill>
              </a:rPr>
              <a:t>Turkey = 50% 25% Tariff</a:t>
            </a:r>
            <a:endParaRPr lang="en-US" sz="2400" dirty="0">
              <a:solidFill>
                <a:srgbClr val="002060"/>
              </a:solidFill>
            </a:endParaRPr>
          </a:p>
        </p:txBody>
      </p:sp>
      <p:sp>
        <p:nvSpPr>
          <p:cNvPr id="7" name="Content Placeholder 6"/>
          <p:cNvSpPr>
            <a:spLocks noGrp="1"/>
          </p:cNvSpPr>
          <p:nvPr>
            <p:ph sz="half" idx="2"/>
          </p:nvPr>
        </p:nvSpPr>
        <p:spPr/>
        <p:txBody>
          <a:bodyPr/>
          <a:lstStyle/>
          <a:p>
            <a:r>
              <a:rPr lang="en-US" sz="2400" dirty="0" smtClean="0">
                <a:solidFill>
                  <a:srgbClr val="002060"/>
                </a:solidFill>
              </a:rPr>
              <a:t>Aluminum @ 10% Tariff</a:t>
            </a:r>
          </a:p>
          <a:p>
            <a:pPr lvl="1"/>
            <a:r>
              <a:rPr lang="en-US" sz="2000" dirty="0" smtClean="0"/>
              <a:t>Unwrought</a:t>
            </a:r>
          </a:p>
          <a:p>
            <a:pPr lvl="1"/>
            <a:r>
              <a:rPr lang="en-US" sz="2000" dirty="0" smtClean="0"/>
              <a:t>Raw materials</a:t>
            </a:r>
          </a:p>
          <a:p>
            <a:endParaRPr lang="en-US" sz="2400" dirty="0" smtClean="0"/>
          </a:p>
          <a:p>
            <a:r>
              <a:rPr lang="en-US" sz="2400" dirty="0" smtClean="0">
                <a:solidFill>
                  <a:srgbClr val="002060"/>
                </a:solidFill>
              </a:rPr>
              <a:t>All countries EXCEPT:</a:t>
            </a:r>
          </a:p>
          <a:p>
            <a:pPr lvl="1"/>
            <a:r>
              <a:rPr lang="en-US" sz="2000" dirty="0" smtClean="0"/>
              <a:t>Australia</a:t>
            </a:r>
          </a:p>
          <a:p>
            <a:pPr lvl="1"/>
            <a:r>
              <a:rPr lang="en-US" sz="2000" dirty="0" smtClean="0"/>
              <a:t>Argentina (quota) </a:t>
            </a:r>
          </a:p>
          <a:p>
            <a:pPr lvl="1"/>
            <a:r>
              <a:rPr lang="en-US" sz="2000" dirty="0"/>
              <a:t>CANADA 5/17/2019</a:t>
            </a:r>
          </a:p>
          <a:p>
            <a:pPr lvl="1"/>
            <a:r>
              <a:rPr lang="en-US" sz="2000" dirty="0"/>
              <a:t>MEXICO 5/17/2019</a:t>
            </a:r>
          </a:p>
          <a:p>
            <a:pPr marL="457200" lvl="1" indent="0">
              <a:buNone/>
            </a:pPr>
            <a:endParaRPr lang="en-US" sz="2000" dirty="0"/>
          </a:p>
        </p:txBody>
      </p:sp>
      <p:sp>
        <p:nvSpPr>
          <p:cNvPr id="5" name="Rectangle 4"/>
          <p:cNvSpPr/>
          <p:nvPr/>
        </p:nvSpPr>
        <p:spPr>
          <a:xfrm>
            <a:off x="0" y="284327"/>
            <a:ext cx="7315200" cy="11975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4"/>
          <p:cNvSpPr txBox="1">
            <a:spLocks/>
          </p:cNvSpPr>
          <p:nvPr/>
        </p:nvSpPr>
        <p:spPr>
          <a:xfrm>
            <a:off x="519468" y="450376"/>
            <a:ext cx="6795732" cy="640080"/>
          </a:xfrm>
          <a:prstGeom prst="rect">
            <a:avLst/>
          </a:prstGeom>
        </p:spPr>
        <p:txBody>
          <a:bodyPr/>
          <a:lstStyle>
            <a:lvl1pPr algn="l" defTabSz="914400" rtl="0" eaLnBrk="1" latinLnBrk="0" hangingPunct="1">
              <a:lnSpc>
                <a:spcPct val="90000"/>
              </a:lnSpc>
              <a:spcBef>
                <a:spcPct val="0"/>
              </a:spcBef>
              <a:buNone/>
              <a:defRPr sz="4000" kern="1200" baseline="0">
                <a:solidFill>
                  <a:srgbClr val="1C3C71"/>
                </a:solidFill>
                <a:latin typeface="Calibri Bold"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Bold" charset="0"/>
                <a:ea typeface="+mj-ea"/>
                <a:cs typeface="+mj-cs"/>
              </a:rPr>
              <a:t>Section 232 Tariffs: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rPr>
              <a:t>What &amp; </a:t>
            </a:r>
            <a:r>
              <a:rPr lang="en-US" sz="2400" dirty="0">
                <a:solidFill>
                  <a:prstClr val="white"/>
                </a:solidFill>
              </a:rPr>
              <a:t>W</a:t>
            </a:r>
            <a:r>
              <a:rPr kumimoji="0" lang="en-US" sz="2400" b="0" i="0" u="none" strike="noStrike" kern="1200" cap="none" spc="0" normalizeH="0" baseline="0" noProof="0" dirty="0" smtClean="0">
                <a:ln>
                  <a:noFill/>
                </a:ln>
                <a:solidFill>
                  <a:prstClr val="white"/>
                </a:solidFill>
                <a:effectLst/>
                <a:uLnTx/>
                <a:uFillTx/>
              </a:rPr>
              <a:t>here?</a:t>
            </a:r>
          </a:p>
        </p:txBody>
      </p:sp>
      <p:sp>
        <p:nvSpPr>
          <p:cNvPr id="9" name="TextBox 8"/>
          <p:cNvSpPr txBox="1"/>
          <p:nvPr/>
        </p:nvSpPr>
        <p:spPr>
          <a:xfrm>
            <a:off x="4338108" y="5530632"/>
            <a:ext cx="4487333" cy="646331"/>
          </a:xfrm>
          <a:prstGeom prst="rect">
            <a:avLst/>
          </a:prstGeom>
          <a:noFill/>
          <a:ln w="76200">
            <a:solidFill>
              <a:srgbClr val="FF0000"/>
            </a:solidFill>
          </a:ln>
        </p:spPr>
        <p:txBody>
          <a:bodyPr wrap="square" rtlCol="0">
            <a:spAutoFit/>
          </a:bodyPr>
          <a:lstStyle/>
          <a:p>
            <a:r>
              <a:rPr lang="en-US" b="1" dirty="0" smtClean="0">
                <a:solidFill>
                  <a:srgbClr val="FF0000"/>
                </a:solidFill>
              </a:rPr>
              <a:t>Note: </a:t>
            </a:r>
          </a:p>
          <a:p>
            <a:r>
              <a:rPr lang="en-US" b="1" dirty="0" smtClean="0">
                <a:solidFill>
                  <a:srgbClr val="FF0000"/>
                </a:solidFill>
              </a:rPr>
              <a:t>No Duty Drawback allowed on 232 Tariffs</a:t>
            </a:r>
            <a:endParaRPr lang="en-US" b="1" dirty="0">
              <a:solidFill>
                <a:srgbClr val="FF0000"/>
              </a:solidFill>
            </a:endParaRPr>
          </a:p>
        </p:txBody>
      </p:sp>
      <p:cxnSp>
        <p:nvCxnSpPr>
          <p:cNvPr id="4" name="Straight Connector 3"/>
          <p:cNvCxnSpPr/>
          <p:nvPr/>
        </p:nvCxnSpPr>
        <p:spPr>
          <a:xfrm>
            <a:off x="1971963" y="5985164"/>
            <a:ext cx="544946" cy="71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832553" y="6031346"/>
            <a:ext cx="729672" cy="6188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091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ion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ringer PPT TEMPLATE 2016" id="{7D6AA81B-4BCE-4CA9-850C-522A01A118A1}" vid="{6D45A443-2103-48F0-A3BA-93ABE4A16757}"/>
    </a:ext>
  </a:extLst>
</a:theme>
</file>

<file path=ppt/theme/theme2.xml><?xml version="1.0" encoding="utf-8"?>
<a:theme xmlns:a="http://schemas.openxmlformats.org/drawingml/2006/main" name="Page Content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ringer PPT TEMPLATE 2016" id="{7D6AA81B-4BCE-4CA9-850C-522A01A118A1}" vid="{466F34FC-E727-4B24-B2E2-E1E8458F71BC}"/>
    </a:ext>
  </a:extLst>
</a:theme>
</file>

<file path=ppt/theme/theme3.xml><?xml version="1.0" encoding="utf-8"?>
<a:theme xmlns:a="http://schemas.openxmlformats.org/drawingml/2006/main" name="1_Page Content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ringer PPT TEMPLATE 2016" id="{7D6AA81B-4BCE-4CA9-850C-522A01A118A1}" vid="{29464499-6170-4CD2-9599-9191713F158E}"/>
    </a:ext>
  </a:extLst>
</a:theme>
</file>

<file path=ppt/theme/theme4.xml><?xml version="1.0" encoding="utf-8"?>
<a:theme xmlns:a="http://schemas.openxmlformats.org/drawingml/2006/main" name="2_Page Content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ringer PPT TEMPLATE 2016" id="{7D6AA81B-4BCE-4CA9-850C-522A01A118A1}" vid="{5894496D-898E-4930-AB72-7EB97C9B815F}"/>
    </a:ext>
  </a:extLst>
</a:theme>
</file>

<file path=ppt/theme/theme5.xml><?xml version="1.0" encoding="utf-8"?>
<a:theme xmlns:a="http://schemas.openxmlformats.org/drawingml/2006/main" name="1_Section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ringer PPT TEMPLATE 2016" id="{7D6AA81B-4BCE-4CA9-850C-522A01A118A1}" vid="{41DE469B-422D-4E3D-9CF9-2E8167255DDB}"/>
    </a:ext>
  </a:extLst>
</a:theme>
</file>

<file path=ppt/theme/theme6.xml><?xml version="1.0" encoding="utf-8"?>
<a:theme xmlns:a="http://schemas.openxmlformats.org/drawingml/2006/main" name="2_Section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ringer_Template_9.7.16v2" id="{3FE9EA76-C488-FF4C-A550-24658A4C7194}" vid="{73733CF1-CD43-2F4E-88FD-A2640079048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NAFTA - Cascades</Template>
  <TotalTime>13059</TotalTime>
  <Words>1492</Words>
  <Application>Microsoft Office PowerPoint</Application>
  <PresentationFormat>On-screen Show (4:3)</PresentationFormat>
  <Paragraphs>329</Paragraphs>
  <Slides>34</Slides>
  <Notes>24</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34</vt:i4>
      </vt:variant>
    </vt:vector>
  </HeadingPairs>
  <TitlesOfParts>
    <vt:vector size="47" baseType="lpstr">
      <vt:lpstr>Arial</vt:lpstr>
      <vt:lpstr>Calibri</vt:lpstr>
      <vt:lpstr>Calibri Bold</vt:lpstr>
      <vt:lpstr>Calibri Bold Italic</vt:lpstr>
      <vt:lpstr>Calibri Light</vt:lpstr>
      <vt:lpstr>Calibri Light Italic</vt:lpstr>
      <vt:lpstr>Times New Roman</vt:lpstr>
      <vt:lpstr>Section Master</vt:lpstr>
      <vt:lpstr>Page Content Master</vt:lpstr>
      <vt:lpstr>1_Page Content Master</vt:lpstr>
      <vt:lpstr>2_Page Content Master</vt:lpstr>
      <vt:lpstr>1_Section Master</vt:lpstr>
      <vt:lpstr>2_Section Master</vt:lpstr>
      <vt:lpstr>Global Tariffs</vt:lpstr>
      <vt:lpstr>What we will discuss:</vt:lpstr>
      <vt:lpstr>What are tariffs?</vt:lpstr>
      <vt:lpstr>PowerPoint Presentation</vt:lpstr>
      <vt:lpstr>PowerPoint Presentation</vt:lpstr>
      <vt:lpstr>PowerPoint Presentation</vt:lpstr>
      <vt:lpstr>What are 232 tariffs?</vt:lpstr>
      <vt:lpstr>PowerPoint Presentation</vt:lpstr>
      <vt:lpstr>PowerPoint Presentation</vt:lpstr>
      <vt:lpstr>What are 201 tariffs?</vt:lpstr>
      <vt:lpstr>PowerPoint Presentation</vt:lpstr>
      <vt:lpstr>PowerPoint Presentation</vt:lpstr>
      <vt:lpstr>What are 301 tariffs?</vt:lpstr>
      <vt:lpstr>PowerPoint Presentation</vt:lpstr>
      <vt:lpstr>PowerPoint Presentation</vt:lpstr>
      <vt:lpstr>PowerPoint Presentation</vt:lpstr>
      <vt:lpstr>What can we do about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retaliation?</vt:lpstr>
      <vt:lpstr>PowerPoint Presentation</vt:lpstr>
      <vt:lpstr>PowerPoint Presentation</vt:lpstr>
      <vt:lpstr>What next...</vt:lpstr>
      <vt:lpstr>PowerPoint Presentation</vt:lpstr>
      <vt:lpstr>  How is this affecting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NAFTA</dc:title>
  <dc:creator>Rachael Cobb</dc:creator>
  <cp:lastModifiedBy>Tammy Hetrick</cp:lastModifiedBy>
  <cp:revision>560</cp:revision>
  <cp:lastPrinted>2018-06-05T19:58:18Z</cp:lastPrinted>
  <dcterms:created xsi:type="dcterms:W3CDTF">2017-07-12T12:58:09Z</dcterms:created>
  <dcterms:modified xsi:type="dcterms:W3CDTF">2019-05-22T20:25:18Z</dcterms:modified>
</cp:coreProperties>
</file>