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  <p:sldMasterId id="2147483684" r:id="rId2"/>
  </p:sldMasterIdLst>
  <p:notesMasterIdLst>
    <p:notesMasterId r:id="rId16"/>
  </p:notesMasterIdLst>
  <p:sldIdLst>
    <p:sldId id="256" r:id="rId3"/>
    <p:sldId id="278" r:id="rId4"/>
    <p:sldId id="279" r:id="rId5"/>
    <p:sldId id="280" r:id="rId6"/>
    <p:sldId id="261" r:id="rId7"/>
    <p:sldId id="260" r:id="rId8"/>
    <p:sldId id="265" r:id="rId9"/>
    <p:sldId id="264" r:id="rId10"/>
    <p:sldId id="266" r:id="rId11"/>
    <p:sldId id="268" r:id="rId12"/>
    <p:sldId id="269" r:id="rId13"/>
    <p:sldId id="267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50" autoAdjust="0"/>
    <p:restoredTop sz="94633" autoAdjust="0"/>
  </p:normalViewPr>
  <p:slideViewPr>
    <p:cSldViewPr snapToGrid="0" snapToObjects="1">
      <p:cViewPr varScale="1">
        <p:scale>
          <a:sx n="93" d="100"/>
          <a:sy n="93" d="100"/>
        </p:scale>
        <p:origin x="-10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DCF90-3ADE-1C4D-B7ED-5663015AF7D1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F1753-02F7-D946-B8F6-3CDC2492E6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F4756-528A-E14C-A35F-57F805EEACF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308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1. </a:t>
            </a:r>
          </a:p>
          <a:p>
            <a:r>
              <a:rPr lang="en-US" sz="1200" dirty="0" smtClean="0">
                <a:latin typeface="Arial"/>
                <a:cs typeface="Arial"/>
              </a:rPr>
              <a:t>The need to expand our labor force has never been so urgent. </a:t>
            </a:r>
            <a:r>
              <a:rPr lang="en-US" dirty="0" smtClean="0">
                <a:latin typeface="Arial"/>
                <a:cs typeface="Arial"/>
              </a:rPr>
              <a:t>due to stagnant population growth and an aging workforce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F1753-02F7-D946-B8F6-3CDC2492E61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2528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0995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94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188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708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0022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9797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000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050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0392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90083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46999" y="1589088"/>
            <a:ext cx="4139803" cy="36687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563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54569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 advClick="0"/>
    </mc:Choice>
    <mc:Fallback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-7793" y="-10391"/>
            <a:ext cx="4114800" cy="5486400"/>
          </a:xfrm>
          <a:custGeom>
            <a:avLst/>
            <a:gdLst>
              <a:gd name="connsiteX0" fmla="*/ 0 w 1909187"/>
              <a:gd name="connsiteY0" fmla="*/ 0 h 1909187"/>
              <a:gd name="connsiteX1" fmla="*/ 1909187 w 1909187"/>
              <a:gd name="connsiteY1" fmla="*/ 0 h 1909187"/>
              <a:gd name="connsiteX2" fmla="*/ 0 w 1909187"/>
              <a:gd name="connsiteY2" fmla="*/ 1909187 h 1909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9187" h="1909187">
                <a:moveTo>
                  <a:pt x="0" y="0"/>
                </a:moveTo>
                <a:lnTo>
                  <a:pt x="1909187" y="0"/>
                </a:lnTo>
                <a:cubicBezTo>
                  <a:pt x="1909187" y="1054415"/>
                  <a:pt x="1054415" y="1909187"/>
                  <a:pt x="0" y="1909187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 b="1" i="0">
                <a:latin typeface="Raleway" panose="020B0503030101060003" pitchFamily="34" charset="0"/>
                <a:ea typeface="Raleway" panose="020B0503030101060003" pitchFamily="34" charset="0"/>
                <a:cs typeface="Raleway" panose="020B0503030101060003" pitchFamily="34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4" name="Freeform 3"/>
          <p:cNvSpPr/>
          <p:nvPr userDrawn="1"/>
        </p:nvSpPr>
        <p:spPr>
          <a:xfrm flipH="1" flipV="1">
            <a:off x="-7793" y="-10391"/>
            <a:ext cx="4674198" cy="6232264"/>
          </a:xfrm>
          <a:custGeom>
            <a:avLst/>
            <a:gdLst>
              <a:gd name="connsiteX0" fmla="*/ 1619026 w 1619026"/>
              <a:gd name="connsiteY0" fmla="*/ 0 h 1619026"/>
              <a:gd name="connsiteX1" fmla="*/ 1619026 w 1619026"/>
              <a:gd name="connsiteY1" fmla="*/ 1619026 h 1619026"/>
              <a:gd name="connsiteX2" fmla="*/ 0 w 1619026"/>
              <a:gd name="connsiteY2" fmla="*/ 1619026 h 1619026"/>
              <a:gd name="connsiteX3" fmla="*/ 1619026 w 1619026"/>
              <a:gd name="connsiteY3" fmla="*/ 0 h 161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9026" h="1619026">
                <a:moveTo>
                  <a:pt x="1619026" y="0"/>
                </a:moveTo>
                <a:lnTo>
                  <a:pt x="1619026" y="1619026"/>
                </a:lnTo>
                <a:lnTo>
                  <a:pt x="0" y="1619026"/>
                </a:lnTo>
                <a:cubicBezTo>
                  <a:pt x="0" y="724863"/>
                  <a:pt x="724863" y="0"/>
                  <a:pt x="1619026" y="0"/>
                </a:cubicBezTo>
                <a:close/>
              </a:path>
            </a:pathLst>
          </a:custGeom>
          <a:noFill/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6969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492C-95F4-1D49-A0BD-4F4B33854D0E}" type="datetimeFigureOut">
              <a:rPr lang="en-US" smtClean="0"/>
              <a:pPr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F0B72-DE68-3546-998E-29A043037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5/29/18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74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.Buxton@vermont.gov" TargetMode="Externa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ichael.Schirling@vermont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Growing Vermont’s Economy </a:t>
            </a:r>
            <a:br>
              <a:rPr lang="en-US" b="1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with a Strong Labor Force 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07901"/>
            <a:ext cx="7772400" cy="1896180"/>
          </a:xfrm>
        </p:spPr>
        <p:txBody>
          <a:bodyPr numCol="2">
            <a:normAutofit fontScale="92500"/>
          </a:bodyPr>
          <a:lstStyle/>
          <a:p>
            <a:r>
              <a:rPr lang="en-US" sz="1946" b="1" dirty="0" smtClean="0">
                <a:solidFill>
                  <a:schemeClr val="tx1"/>
                </a:solidFill>
                <a:latin typeface="Arial"/>
                <a:cs typeface="Arial"/>
              </a:rPr>
              <a:t>Sec. Michael Schirling</a:t>
            </a:r>
          </a:p>
          <a:p>
            <a:r>
              <a:rPr lang="en-US" sz="1946" i="1" dirty="0" smtClean="0">
                <a:solidFill>
                  <a:schemeClr val="tx1"/>
                </a:solidFill>
                <a:latin typeface="Arial"/>
                <a:cs typeface="Arial"/>
              </a:rPr>
              <a:t>Agency of Commerce &amp; Community</a:t>
            </a:r>
          </a:p>
          <a:p>
            <a:r>
              <a:rPr lang="en-US" sz="1946" i="1" dirty="0" smtClean="0">
                <a:solidFill>
                  <a:schemeClr val="tx1"/>
                </a:solidFill>
                <a:latin typeface="Arial"/>
                <a:cs typeface="Arial"/>
              </a:rPr>
              <a:t>Development</a:t>
            </a:r>
          </a:p>
          <a:p>
            <a:r>
              <a:rPr lang="en-US" sz="1946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Michael.Schirling@vermont.gov</a:t>
            </a:r>
            <a:endParaRPr lang="en-US" sz="1946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946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946" b="1" dirty="0" smtClean="0">
                <a:solidFill>
                  <a:schemeClr val="tx1"/>
                </a:solidFill>
                <a:latin typeface="Arial"/>
                <a:cs typeface="Arial"/>
              </a:rPr>
              <a:t>Sarah Buxton, Esq.</a:t>
            </a:r>
          </a:p>
          <a:p>
            <a:r>
              <a:rPr lang="en-US" sz="1946" i="1" dirty="0" smtClean="0">
                <a:solidFill>
                  <a:schemeClr val="tx1"/>
                </a:solidFill>
                <a:latin typeface="Arial"/>
                <a:cs typeface="Arial"/>
              </a:rPr>
              <a:t>Workforce Policy &amp; Performance</a:t>
            </a:r>
          </a:p>
          <a:p>
            <a:r>
              <a:rPr lang="en-US" sz="1946" i="1" dirty="0" smtClean="0">
                <a:solidFill>
                  <a:schemeClr val="tx1"/>
                </a:solidFill>
                <a:latin typeface="Arial"/>
                <a:cs typeface="Arial"/>
              </a:rPr>
              <a:t> Department of Labor</a:t>
            </a:r>
          </a:p>
          <a:p>
            <a:r>
              <a:rPr lang="en-US" sz="1946" dirty="0" smtClean="0">
                <a:solidFill>
                  <a:schemeClr val="tx1"/>
                </a:solidFill>
                <a:latin typeface="Arial"/>
                <a:cs typeface="Arial"/>
                <a:hlinkClick r:id="rId3"/>
              </a:rPr>
              <a:t>Sarah.Buxton@vermont.gov</a:t>
            </a:r>
            <a:endParaRPr lang="en-US" sz="1946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1946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Picture 5" descr="ACCD DOL vert 2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" y="2200928"/>
            <a:ext cx="8564880" cy="20397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89560" y="4239100"/>
            <a:ext cx="856488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Strategy #2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None/>
            </a:pPr>
            <a:r>
              <a:rPr lang="en-US" sz="2824" b="1" dirty="0" smtClean="0">
                <a:latin typeface="Arial"/>
                <a:cs typeface="Arial"/>
              </a:rPr>
              <a:t>2. 	Recruit </a:t>
            </a:r>
            <a:r>
              <a:rPr lang="en-US" sz="2824" b="1" dirty="0">
                <a:latin typeface="Arial"/>
                <a:cs typeface="Arial"/>
              </a:rPr>
              <a:t>and Relocate More Workers to Vermont</a:t>
            </a:r>
            <a:r>
              <a:rPr lang="en-US" sz="3097" b="1" dirty="0" smtClean="0">
                <a:latin typeface="Arial"/>
                <a:cs typeface="Arial"/>
              </a:rPr>
              <a:t> </a:t>
            </a:r>
          </a:p>
          <a:p>
            <a:pPr marL="914400" lvl="1" indent="-514350">
              <a:buFont typeface="Courier New"/>
              <a:buChar char="o"/>
            </a:pPr>
            <a:endParaRPr lang="en-US" sz="2105" dirty="0" smtClean="0">
              <a:latin typeface="Arial"/>
              <a:ea typeface="Cambria"/>
              <a:cs typeface="Arial"/>
            </a:endParaRP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2118" dirty="0" smtClean="0">
                <a:latin typeface="Arial"/>
                <a:ea typeface="Cambria"/>
                <a:cs typeface="Arial"/>
              </a:rPr>
              <a:t>Military outreach </a:t>
            </a:r>
          </a:p>
          <a:p>
            <a:pPr marL="1771650" lvl="3" indent="-514350">
              <a:spcAft>
                <a:spcPts val="600"/>
              </a:spcAft>
              <a:buFont typeface="Wingdings" charset="2"/>
              <a:buChar char="ü"/>
            </a:pPr>
            <a:r>
              <a:rPr lang="en-US" sz="2118" dirty="0" smtClean="0">
                <a:latin typeface="Arial"/>
                <a:cs typeface="Arial"/>
              </a:rPr>
              <a:t>Reduce </a:t>
            </a:r>
            <a:r>
              <a:rPr lang="en-US" sz="2118" dirty="0">
                <a:latin typeface="Arial"/>
                <a:cs typeface="Arial"/>
              </a:rPr>
              <a:t>Barriers to Occupational Licensing</a:t>
            </a:r>
            <a:r>
              <a:rPr lang="en-US" sz="2118" dirty="0" smtClean="0">
                <a:latin typeface="Arial"/>
                <a:cs typeface="Arial"/>
              </a:rPr>
              <a:t> </a:t>
            </a:r>
          </a:p>
          <a:p>
            <a:pPr marL="1771650" lvl="3" indent="-514350">
              <a:spcAft>
                <a:spcPts val="600"/>
              </a:spcAft>
              <a:buFont typeface="Wingdings" charset="2"/>
              <a:buChar char="ü"/>
            </a:pPr>
            <a:r>
              <a:rPr lang="en-US" sz="2118" dirty="0" smtClean="0">
                <a:latin typeface="Arial"/>
                <a:cs typeface="Arial"/>
              </a:rPr>
              <a:t>Offer </a:t>
            </a:r>
            <a:r>
              <a:rPr lang="en-US" sz="2118" dirty="0">
                <a:latin typeface="Arial"/>
                <a:cs typeface="Arial"/>
              </a:rPr>
              <a:t>Free In-State College Tuition</a:t>
            </a:r>
            <a:r>
              <a:rPr lang="en-US" sz="2118" dirty="0" smtClean="0">
                <a:latin typeface="Arial"/>
                <a:cs typeface="Arial"/>
              </a:rPr>
              <a:t>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2118" dirty="0" smtClean="0">
                <a:latin typeface="Arial"/>
                <a:cs typeface="Arial"/>
              </a:rPr>
              <a:t>Targeted </a:t>
            </a:r>
            <a:r>
              <a:rPr lang="en-US" sz="2118" dirty="0">
                <a:latin typeface="Arial"/>
                <a:cs typeface="Arial"/>
              </a:rPr>
              <a:t>Outreach &amp; Recruitment Campaign</a:t>
            </a:r>
            <a:r>
              <a:rPr lang="en-US" sz="2118" dirty="0" smtClean="0">
                <a:latin typeface="Arial"/>
                <a:cs typeface="Arial"/>
              </a:rPr>
              <a:t> </a:t>
            </a:r>
          </a:p>
          <a:p>
            <a:pPr marL="1771650" lvl="3" indent="-514350">
              <a:spcAft>
                <a:spcPts val="600"/>
              </a:spcAft>
              <a:buFont typeface="Wingdings" charset="2"/>
              <a:buChar char="ü"/>
            </a:pPr>
            <a:r>
              <a:rPr lang="en-US" sz="2118" dirty="0" smtClean="0">
                <a:latin typeface="Arial"/>
                <a:cs typeface="Arial"/>
              </a:rPr>
              <a:t>Stay </a:t>
            </a:r>
            <a:r>
              <a:rPr lang="en-US" sz="2118" dirty="0">
                <a:latin typeface="Arial"/>
                <a:cs typeface="Arial"/>
              </a:rPr>
              <a:t>to Stay Weekends</a:t>
            </a:r>
            <a:r>
              <a:rPr lang="en-US" sz="2118" dirty="0" smtClean="0">
                <a:latin typeface="Arial"/>
                <a:cs typeface="Arial"/>
              </a:rPr>
              <a:t> </a:t>
            </a:r>
          </a:p>
          <a:p>
            <a:pPr marL="1771650" lvl="3" indent="-514350">
              <a:spcAft>
                <a:spcPts val="600"/>
              </a:spcAft>
              <a:buFont typeface="Wingdings" charset="2"/>
              <a:buChar char="ü"/>
            </a:pPr>
            <a:r>
              <a:rPr lang="en-US" sz="2118" dirty="0" smtClean="0">
                <a:latin typeface="Arial"/>
                <a:cs typeface="Arial"/>
              </a:rPr>
              <a:t>Social </a:t>
            </a:r>
            <a:r>
              <a:rPr lang="en-US" sz="2118" dirty="0">
                <a:latin typeface="Arial"/>
                <a:cs typeface="Arial"/>
              </a:rPr>
              <a:t>Media</a:t>
            </a:r>
            <a:r>
              <a:rPr lang="en-US" sz="2118" dirty="0" smtClean="0">
                <a:latin typeface="Arial"/>
                <a:cs typeface="Arial"/>
              </a:rPr>
              <a:t> Outreach </a:t>
            </a:r>
          </a:p>
          <a:p>
            <a:pPr marL="1771650" lvl="3" indent="-514350">
              <a:spcAft>
                <a:spcPts val="600"/>
              </a:spcAft>
              <a:buFont typeface="Wingdings" charset="2"/>
              <a:buChar char="ü"/>
            </a:pPr>
            <a:r>
              <a:rPr lang="en-US" sz="2118" dirty="0" smtClean="0">
                <a:latin typeface="Arial"/>
                <a:cs typeface="Arial"/>
              </a:rPr>
              <a:t>Remote Worker Incentives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2118" dirty="0" smtClean="0">
                <a:latin typeface="Arial"/>
                <a:cs typeface="Arial"/>
              </a:rPr>
              <a:t>  Relocation Assistance Unit</a:t>
            </a:r>
          </a:p>
          <a:p>
            <a:pPr marL="1771650" lvl="3" indent="-514350">
              <a:spcAft>
                <a:spcPts val="600"/>
              </a:spcAft>
              <a:buFont typeface="Wingdings" charset="2"/>
              <a:buChar char="ü"/>
            </a:pPr>
            <a:r>
              <a:rPr lang="en-US" sz="2118" dirty="0" smtClean="0">
                <a:latin typeface="Arial"/>
                <a:cs typeface="Arial"/>
              </a:rPr>
              <a:t>VDOL</a:t>
            </a:r>
          </a:p>
          <a:p>
            <a:pPr marL="1771650" lvl="3" indent="-514350">
              <a:spcAft>
                <a:spcPts val="600"/>
              </a:spcAft>
              <a:buFont typeface="Wingdings" charset="2"/>
              <a:buChar char="ü"/>
            </a:pPr>
            <a:r>
              <a:rPr lang="en-US" sz="2118" dirty="0" smtClean="0">
                <a:latin typeface="Arial"/>
                <a:cs typeface="Arial"/>
              </a:rPr>
              <a:t>Local Initiatives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endParaRPr lang="en-US" sz="3789" dirty="0" smtClean="0">
              <a:latin typeface="Arial"/>
              <a:ea typeface="Cambria"/>
              <a:cs typeface="Arial"/>
            </a:endParaRPr>
          </a:p>
          <a:p>
            <a:pPr marL="914400" lvl="1" indent="-514350">
              <a:spcAft>
                <a:spcPts val="600"/>
              </a:spcAft>
              <a:buFont typeface="Arial"/>
              <a:buChar char="•"/>
            </a:pPr>
            <a:endParaRPr lang="en-US" sz="3789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Strategy #3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sz="2400" b="1" dirty="0" smtClean="0">
                <a:latin typeface="Arial"/>
                <a:cs typeface="Arial"/>
              </a:rPr>
              <a:t>3.   Assist Employers in Accessing and Retaining </a:t>
            </a:r>
          </a:p>
          <a:p>
            <a:pPr marL="914400" indent="-914400">
              <a:buNone/>
            </a:pPr>
            <a:r>
              <a:rPr lang="en-US" sz="2400" b="1" dirty="0" smtClean="0">
                <a:latin typeface="Arial"/>
                <a:cs typeface="Arial"/>
              </a:rPr>
              <a:t>      Qualified Workers.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endParaRPr lang="en-US" sz="1000" dirty="0" smtClean="0">
              <a:latin typeface="Arial"/>
              <a:cs typeface="Arial"/>
            </a:endParaRP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1800" dirty="0" smtClean="0">
                <a:latin typeface="Arial"/>
                <a:cs typeface="Arial"/>
              </a:rPr>
              <a:t>Develop Resources </a:t>
            </a:r>
            <a:r>
              <a:rPr lang="en-US" sz="1800" dirty="0">
                <a:latin typeface="Arial"/>
                <a:cs typeface="Arial"/>
              </a:rPr>
              <a:t>to Help Businesses Employ Workers with Employment Barriers</a:t>
            </a: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1800" dirty="0" smtClean="0">
                <a:latin typeface="Arial"/>
                <a:cs typeface="Arial"/>
              </a:rPr>
              <a:t>Improve </a:t>
            </a:r>
            <a:r>
              <a:rPr lang="en-US" sz="1800" dirty="0">
                <a:latin typeface="Arial"/>
                <a:cs typeface="Arial"/>
              </a:rPr>
              <a:t>Quality and Access to Vermont’s On-line Labor Exchange (</a:t>
            </a:r>
            <a:r>
              <a:rPr lang="en-US" sz="1800" dirty="0" err="1">
                <a:latin typeface="Arial"/>
                <a:cs typeface="Arial"/>
              </a:rPr>
              <a:t>JobLink</a:t>
            </a:r>
            <a:r>
              <a:rPr lang="en-US" sz="1800" dirty="0" smtClean="0">
                <a:latin typeface="Arial"/>
                <a:cs typeface="Arial"/>
              </a:rPr>
              <a:t>)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1800" dirty="0" smtClean="0">
                <a:latin typeface="Arial"/>
                <a:cs typeface="Arial"/>
              </a:rPr>
              <a:t>Expand </a:t>
            </a:r>
            <a:r>
              <a:rPr lang="en-US" sz="1800" dirty="0">
                <a:latin typeface="Arial"/>
                <a:cs typeface="Arial"/>
              </a:rPr>
              <a:t>the Number of Registered Apprenticeship Opportunities</a:t>
            </a: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1800" dirty="0" smtClean="0">
                <a:latin typeface="Arial"/>
                <a:cs typeface="Arial"/>
              </a:rPr>
              <a:t>Promote </a:t>
            </a:r>
            <a:r>
              <a:rPr lang="en-US" sz="1800" dirty="0">
                <a:latin typeface="Arial"/>
                <a:cs typeface="Arial"/>
              </a:rPr>
              <a:t>Industry-Supported Training Programs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endParaRPr lang="en-US" sz="1800" dirty="0">
              <a:latin typeface="Arial"/>
              <a:cs typeface="Arial"/>
            </a:endParaRP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1800" dirty="0" smtClean="0">
                <a:latin typeface="Arial"/>
                <a:cs typeface="Arial"/>
              </a:rPr>
              <a:t>Align </a:t>
            </a:r>
            <a:r>
              <a:rPr lang="en-US" sz="1800" dirty="0">
                <a:latin typeface="Arial"/>
                <a:cs typeface="Arial"/>
              </a:rPr>
              <a:t>Employer Outreach Efforts Across State Government to expand the Quality and Availability of Services</a:t>
            </a:r>
            <a:r>
              <a:rPr lang="en-US" sz="1800" dirty="0" smtClean="0">
                <a:latin typeface="Arial"/>
                <a:cs typeface="Arial"/>
              </a:rPr>
              <a:t>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1800" dirty="0" smtClean="0">
                <a:latin typeface="Arial"/>
                <a:cs typeface="Arial"/>
              </a:rPr>
              <a:t>Expand </a:t>
            </a:r>
            <a:r>
              <a:rPr lang="en-US" sz="1800" dirty="0">
                <a:latin typeface="Arial"/>
                <a:cs typeface="Arial"/>
              </a:rPr>
              <a:t>Reach and Use of Incumbent Worker </a:t>
            </a:r>
            <a:r>
              <a:rPr lang="en-US" sz="1800" dirty="0" smtClean="0">
                <a:latin typeface="Arial"/>
                <a:cs typeface="Arial"/>
              </a:rPr>
              <a:t>Training Resources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endParaRPr lang="en-US" sz="3789" dirty="0" smtClean="0">
              <a:latin typeface="Arial"/>
              <a:ea typeface="Cambria"/>
              <a:cs typeface="Arial"/>
            </a:endParaRPr>
          </a:p>
          <a:p>
            <a:pPr marL="914400" lvl="1" indent="-514350">
              <a:spcAft>
                <a:spcPts val="600"/>
              </a:spcAft>
              <a:buFont typeface="Arial"/>
              <a:buChar char="•"/>
            </a:pPr>
            <a:endParaRPr lang="en-US" sz="3789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Parting Questions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600"/>
              </a:spcAft>
            </a:pPr>
            <a:r>
              <a:rPr lang="en-US" sz="3429" b="1" dirty="0" smtClean="0">
                <a:latin typeface="Arial"/>
                <a:cs typeface="Arial"/>
              </a:rPr>
              <a:t>What can the State learn from local and regional initiatives? </a:t>
            </a:r>
          </a:p>
          <a:p>
            <a:pPr>
              <a:spcAft>
                <a:spcPts val="6600"/>
              </a:spcAft>
            </a:pPr>
            <a:r>
              <a:rPr lang="en-US" sz="3429" b="1" dirty="0" smtClean="0">
                <a:latin typeface="Arial"/>
                <a:cs typeface="Arial"/>
              </a:rPr>
              <a:t>Are there unique barriers or opportunities that exist in Southern Vermont? </a:t>
            </a:r>
          </a:p>
          <a:p>
            <a:pPr>
              <a:spcAft>
                <a:spcPts val="6600"/>
              </a:spcAft>
            </a:pPr>
            <a:r>
              <a:rPr lang="en-US" sz="3429" b="1" dirty="0" smtClean="0">
                <a:latin typeface="Arial"/>
                <a:cs typeface="Arial"/>
              </a:rPr>
              <a:t>How can the State (government) support local work? </a:t>
            </a:r>
          </a:p>
          <a:p>
            <a:pPr>
              <a:spcAft>
                <a:spcPts val="6600"/>
              </a:spcAft>
            </a:pPr>
            <a:endParaRPr lang="en-US" sz="2400" b="1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Contact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Vermont Department of Labor</a:t>
            </a:r>
          </a:p>
          <a:p>
            <a:pPr algn="ctr">
              <a:buNone/>
            </a:pPr>
            <a:r>
              <a:rPr lang="en-US" u="sng" dirty="0" smtClean="0"/>
              <a:t>Labor.VTJobs@vermont.gov </a:t>
            </a:r>
          </a:p>
          <a:p>
            <a:pPr algn="ctr">
              <a:buNone/>
            </a:pPr>
            <a:r>
              <a:rPr lang="en-US" i="1" dirty="0" smtClean="0"/>
              <a:t>1-888-807-7072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Brattleboro Career Resource Center </a:t>
            </a:r>
          </a:p>
          <a:p>
            <a:pPr algn="ctr">
              <a:buNone/>
            </a:pPr>
            <a:r>
              <a:rPr lang="en-US" dirty="0" smtClean="0"/>
              <a:t>The Marlboro College Graduate Center </a:t>
            </a:r>
          </a:p>
          <a:p>
            <a:pPr algn="ctr">
              <a:buNone/>
            </a:pPr>
            <a:r>
              <a:rPr lang="en-US" dirty="0" smtClean="0"/>
              <a:t>28 Vernon Street, Suite 212</a:t>
            </a:r>
          </a:p>
          <a:p>
            <a:pPr algn="ctr">
              <a:buNone/>
            </a:pPr>
            <a:r>
              <a:rPr lang="en-US" dirty="0" smtClean="0"/>
              <a:t>Brattleboro, VT 05301 </a:t>
            </a:r>
          </a:p>
          <a:p>
            <a:pPr algn="ctr">
              <a:buNone/>
            </a:pPr>
            <a:r>
              <a:rPr lang="en-US" i="1" dirty="0" smtClean="0"/>
              <a:t>(802) 254-4555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856" y="527357"/>
            <a:ext cx="7886700" cy="603736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3600" b="1" dirty="0">
                <a:solidFill>
                  <a:srgbClr val="007934"/>
                </a:solidFill>
                <a:latin typeface="Arial"/>
                <a:cs typeface="Arial"/>
              </a:rPr>
              <a:t>Vermont’s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" y="1131094"/>
            <a:ext cx="7990497" cy="4445930"/>
          </a:xfrm>
        </p:spPr>
        <p:txBody>
          <a:bodyPr vert="horz" lIns="68580" tIns="34290" rIns="68580" bIns="34290" rtlCol="0" anchor="t">
            <a:normAutofit fontScale="92500" lnSpcReduction="10000"/>
          </a:bodyPr>
          <a:lstStyle/>
          <a:p>
            <a:r>
              <a:rPr lang="en-US" sz="2400" dirty="0">
                <a:latin typeface="Arial"/>
                <a:cs typeface="Arial"/>
              </a:rPr>
              <a:t>Population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Stagnant or declining, especially in the 25-45 core workforce demographic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Aging</a:t>
            </a:r>
          </a:p>
          <a:p>
            <a:pPr lvl="1">
              <a:buSzPct val="70000"/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/>
                <a:cs typeface="Arial"/>
              </a:rPr>
              <a:t>School enrollment is shrinking</a:t>
            </a:r>
          </a:p>
          <a:p>
            <a:r>
              <a:rPr lang="en-US" sz="2400" dirty="0">
                <a:latin typeface="Arial"/>
                <a:cs typeface="Arial"/>
              </a:rPr>
              <a:t>Cost and complexity of development, construction, housing continually increases</a:t>
            </a:r>
          </a:p>
          <a:p>
            <a:r>
              <a:rPr lang="en-US" sz="2400" dirty="0">
                <a:latin typeface="Arial"/>
                <a:cs typeface="Arial"/>
              </a:rPr>
              <a:t>Businesses struggle to find workers - skills do not consistently match needs</a:t>
            </a:r>
          </a:p>
          <a:p>
            <a:r>
              <a:rPr lang="en-US" sz="2400" dirty="0">
                <a:latin typeface="Arial"/>
                <a:cs typeface="Arial"/>
              </a:rPr>
              <a:t>Overall scale – a state the size of a mid-sized U.S. city</a:t>
            </a:r>
          </a:p>
          <a:p>
            <a:r>
              <a:rPr lang="en-US" sz="2400" dirty="0">
                <a:latin typeface="Arial"/>
                <a:cs typeface="Arial"/>
              </a:rPr>
              <a:t>Lack of balance in </a:t>
            </a:r>
            <a:r>
              <a:rPr lang="en-US" sz="2400" dirty="0" smtClean="0">
                <a:latin typeface="Arial"/>
                <a:cs typeface="Arial"/>
              </a:rPr>
              <a:t>policymaking </a:t>
            </a:r>
            <a:r>
              <a:rPr lang="en-US" sz="2400" dirty="0">
                <a:latin typeface="Arial"/>
                <a:cs typeface="Arial"/>
              </a:rPr>
              <a:t>in recent history.  The demand side of the equation overwhelms our focus and investment in the supply </a:t>
            </a:r>
            <a:r>
              <a:rPr lang="en-US" sz="2400" dirty="0" smtClean="0">
                <a:latin typeface="Arial"/>
                <a:cs typeface="Arial"/>
              </a:rPr>
              <a:t>side.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BFAE69-0357-42D4-9658-358BC9F7754F}"/>
              </a:ext>
            </a:extLst>
          </p:cNvPr>
          <p:cNvSpPr/>
          <p:nvPr/>
        </p:nvSpPr>
        <p:spPr>
          <a:xfrm>
            <a:off x="0" y="5829300"/>
            <a:ext cx="1124712" cy="171450"/>
          </a:xfrm>
          <a:prstGeom prst="rect">
            <a:avLst/>
          </a:prstGeom>
          <a:solidFill>
            <a:srgbClr val="AE76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sz="1350" kern="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0D32DD-58CD-438F-8F24-D1F361F60559}"/>
              </a:ext>
            </a:extLst>
          </p:cNvPr>
          <p:cNvSpPr/>
          <p:nvPr/>
        </p:nvSpPr>
        <p:spPr>
          <a:xfrm>
            <a:off x="1207008" y="5829300"/>
            <a:ext cx="7936992" cy="171450"/>
          </a:xfrm>
          <a:prstGeom prst="rect">
            <a:avLst/>
          </a:prstGeom>
          <a:solidFill>
            <a:srgbClr val="384A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sz="1350" kern="0" dirty="0">
              <a:solidFill>
                <a:srgbClr val="8BAA00">
                  <a:lumMod val="75000"/>
                </a:srgbClr>
              </a:solidFill>
              <a:latin typeface="Corbel" panose="020B05030202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1B0B786-47BF-45CF-8239-065592310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41754" y="5577023"/>
            <a:ext cx="1244727" cy="16973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ECFBF9-EA35-4B49-8BF8-20C152D9E7F3}"/>
              </a:ext>
            </a:extLst>
          </p:cNvPr>
          <p:cNvSpPr txBox="1">
            <a:spLocks/>
          </p:cNvSpPr>
          <p:nvPr/>
        </p:nvSpPr>
        <p:spPr>
          <a:xfrm>
            <a:off x="0" y="5829300"/>
            <a:ext cx="307802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z="600">
                <a:solidFill>
                  <a:prstClr val="white"/>
                </a:solidFill>
                <a:latin typeface="Corbel" panose="020B0503020204020204"/>
              </a:rPr>
              <a:pPr/>
              <a:t>2</a:t>
            </a:fld>
            <a:endParaRPr lang="en-US" sz="600" dirty="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349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527357"/>
            <a:ext cx="7886700" cy="603736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3600" b="1" dirty="0">
                <a:solidFill>
                  <a:srgbClr val="007934"/>
                </a:solidFill>
                <a:latin typeface="Arial"/>
                <a:cs typeface="Arial"/>
              </a:rPr>
              <a:t>Vermont’s Opportunities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" y="1131093"/>
            <a:ext cx="8027567" cy="4125910"/>
          </a:xfrm>
        </p:spPr>
        <p:txBody>
          <a:bodyPr vert="horz" lIns="68580" tIns="34290" rIns="68580" bIns="34290" rtlCol="0" anchor="t">
            <a:normAutofit/>
          </a:bodyPr>
          <a:lstStyle/>
          <a:p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230</a:t>
            </a:r>
            <a:r>
              <a:rPr lang="en-US" sz="2200" dirty="0" smtClean="0">
                <a:latin typeface="Arial"/>
                <a:cs typeface="Arial"/>
              </a:rPr>
              <a:t>-year </a:t>
            </a:r>
            <a:r>
              <a:rPr lang="en-US" sz="2200" dirty="0">
                <a:latin typeface="Arial"/>
                <a:cs typeface="Arial"/>
              </a:rPr>
              <a:t>history of innovation &amp; creativity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Vibrant </a:t>
            </a:r>
            <a:r>
              <a:rPr lang="en-US" sz="2200" dirty="0">
                <a:latin typeface="Arial"/>
                <a:cs typeface="Arial"/>
              </a:rPr>
              <a:t>communities with others poised for resurgence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Unparalleled </a:t>
            </a:r>
            <a:r>
              <a:rPr lang="en-US" sz="2200" dirty="0">
                <a:latin typeface="Arial"/>
                <a:cs typeface="Arial"/>
              </a:rPr>
              <a:t>physical assets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Broad </a:t>
            </a:r>
            <a:r>
              <a:rPr lang="en-US" sz="2200" dirty="0">
                <a:latin typeface="Arial"/>
                <a:cs typeface="Arial"/>
              </a:rPr>
              <a:t>array of education, training, and job opportunities</a:t>
            </a:r>
            <a:r>
              <a:rPr lang="en-US" sz="2200" dirty="0" smtClean="0">
                <a:latin typeface="Arial"/>
                <a:cs typeface="Arial"/>
              </a:rPr>
              <a:t> waiting </a:t>
            </a:r>
            <a:r>
              <a:rPr lang="en-US" sz="2200" dirty="0">
                <a:latin typeface="Arial"/>
                <a:cs typeface="Arial"/>
              </a:rPr>
              <a:t>to be more fully illuminated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Overall </a:t>
            </a:r>
            <a:r>
              <a:rPr lang="en-US" sz="2200" dirty="0">
                <a:latin typeface="Arial"/>
                <a:cs typeface="Arial"/>
              </a:rPr>
              <a:t>scale – a state the size of a mid-sized U.S. city</a:t>
            </a:r>
            <a:endParaRPr lang="en-US" sz="2200" dirty="0" smtClean="0">
              <a:latin typeface="Arial"/>
              <a:cs typeface="Arial"/>
            </a:endParaRPr>
          </a:p>
          <a:p>
            <a:r>
              <a:rPr lang="en-US" sz="2200" dirty="0" smtClean="0">
                <a:latin typeface="Arial"/>
                <a:cs typeface="Arial"/>
              </a:rPr>
              <a:t>Progress </a:t>
            </a:r>
            <a:r>
              <a:rPr lang="en-US" sz="2200" dirty="0">
                <a:latin typeface="Arial"/>
                <a:cs typeface="Arial"/>
              </a:rPr>
              <a:t>can be made with focus on core challenges</a:t>
            </a:r>
            <a:r>
              <a:rPr lang="en-US" sz="2200" dirty="0" smtClean="0">
                <a:latin typeface="Arial"/>
                <a:cs typeface="Arial"/>
              </a:rPr>
              <a:t>,    coupled </a:t>
            </a:r>
            <a:r>
              <a:rPr lang="en-US" sz="2200" dirty="0">
                <a:latin typeface="Arial"/>
                <a:cs typeface="Arial"/>
              </a:rPr>
              <a:t>with mindful clearing of barriers and costs that do not adversely impact environmental and social outcomes</a:t>
            </a:r>
          </a:p>
          <a:p>
            <a:r>
              <a:rPr lang="en-US" sz="2200" dirty="0">
                <a:latin typeface="Arial"/>
                <a:cs typeface="Arial"/>
              </a:rPr>
              <a:t>Work toward balanced </a:t>
            </a:r>
            <a:r>
              <a:rPr lang="en-US" sz="2200" dirty="0" smtClean="0">
                <a:latin typeface="Arial"/>
                <a:cs typeface="Arial"/>
              </a:rPr>
              <a:t>approaches</a:t>
            </a:r>
          </a:p>
          <a:p>
            <a:endParaRPr lang="en-US" sz="1500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6D36BE-4781-41BE-9B85-1BFED70DEEA0}"/>
              </a:ext>
            </a:extLst>
          </p:cNvPr>
          <p:cNvSpPr/>
          <p:nvPr/>
        </p:nvSpPr>
        <p:spPr>
          <a:xfrm>
            <a:off x="0" y="5829300"/>
            <a:ext cx="1124712" cy="171450"/>
          </a:xfrm>
          <a:prstGeom prst="rect">
            <a:avLst/>
          </a:prstGeom>
          <a:solidFill>
            <a:srgbClr val="AE764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sz="1350" kern="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C0FFD64-562E-4911-902E-FF9007EBBE48}"/>
              </a:ext>
            </a:extLst>
          </p:cNvPr>
          <p:cNvSpPr/>
          <p:nvPr/>
        </p:nvSpPr>
        <p:spPr>
          <a:xfrm>
            <a:off x="1207008" y="5829300"/>
            <a:ext cx="7936992" cy="171450"/>
          </a:xfrm>
          <a:prstGeom prst="rect">
            <a:avLst/>
          </a:prstGeom>
          <a:solidFill>
            <a:srgbClr val="384A7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sz="1350" kern="0" dirty="0">
              <a:solidFill>
                <a:srgbClr val="8BAA00">
                  <a:lumMod val="75000"/>
                </a:srgbClr>
              </a:solidFill>
              <a:latin typeface="Corbel" panose="020B050302020402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EE47C0-ED15-446F-B5C8-176972AD95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41754" y="5577023"/>
            <a:ext cx="1244727" cy="16973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2D68F3-2F7D-4C38-8EF6-A4EEA05C4725}"/>
              </a:ext>
            </a:extLst>
          </p:cNvPr>
          <p:cNvSpPr txBox="1">
            <a:spLocks/>
          </p:cNvSpPr>
          <p:nvPr/>
        </p:nvSpPr>
        <p:spPr>
          <a:xfrm>
            <a:off x="0" y="5829300"/>
            <a:ext cx="307802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z="600">
                <a:solidFill>
                  <a:prstClr val="white"/>
                </a:solidFill>
                <a:latin typeface="Corbel" panose="020B0503020204020204"/>
              </a:rPr>
              <a:pPr/>
              <a:t>3</a:t>
            </a:fld>
            <a:endParaRPr lang="en-US" sz="600" dirty="0">
              <a:solidFill>
                <a:prstClr val="white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874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6121" y="2909217"/>
            <a:ext cx="2799358" cy="1171293"/>
          </a:xfrm>
          <a:prstGeom prst="rect">
            <a:avLst/>
          </a:prstGeom>
          <a:solidFill>
            <a:srgbClr val="8B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ILLUMINATE THE VIBRANCY OF VERMONT</a:t>
            </a:r>
          </a:p>
          <a:p>
            <a:pPr algn="ctr"/>
            <a:r>
              <a:rPr lang="en-US" sz="975" dirty="0">
                <a:solidFill>
                  <a:schemeClr val="bg1"/>
                </a:solidFill>
                <a:latin typeface="Franklin Gothic Book" panose="020B0503020102020204" pitchFamily="34" charset="0"/>
              </a:rPr>
              <a:t>Storytelling, Toolkit development, ED marketing</a:t>
            </a:r>
            <a:endParaRPr lang="en-US" sz="975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85478" y="3748223"/>
            <a:ext cx="2649149" cy="1028700"/>
          </a:xfrm>
          <a:prstGeom prst="rect">
            <a:avLst/>
          </a:prstGeom>
          <a:solidFill>
            <a:srgbClr val="8B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DEPLOY A 21</a:t>
            </a:r>
            <a:r>
              <a:rPr lang="en-US" sz="1350" baseline="30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st</a:t>
            </a:r>
            <a:r>
              <a:rPr lang="en-US" sz="13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 CENTURY WORKFORCE</a:t>
            </a:r>
          </a:p>
          <a:p>
            <a:pPr algn="ctr"/>
            <a:r>
              <a:rPr lang="en-US" sz="975" dirty="0">
                <a:solidFill>
                  <a:schemeClr val="bg1"/>
                </a:solidFill>
                <a:latin typeface="Franklin Gothic Book" panose="020B0503020102020204" pitchFamily="34" charset="0"/>
              </a:rPr>
              <a:t>Talent Pipeline - Schools/educators, Colleges, Training partners, Employers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885479" y="1897944"/>
            <a:ext cx="2649148" cy="1302456"/>
          </a:xfrm>
          <a:prstGeom prst="rect">
            <a:avLst/>
          </a:prstGeom>
          <a:solidFill>
            <a:srgbClr val="8B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ACCELERATE BUSINESS GROWTH &amp; RECRUITMENT</a:t>
            </a:r>
          </a:p>
          <a:p>
            <a:pPr algn="ctr"/>
            <a:r>
              <a:rPr lang="en-US" sz="975" dirty="0">
                <a:solidFill>
                  <a:schemeClr val="bg1"/>
                </a:solidFill>
                <a:latin typeface="Franklin Gothic Book" panose="020B0503020102020204" pitchFamily="34" charset="0"/>
              </a:rPr>
              <a:t>ACCELERATION &amp; SCALING existing businesses - Recruitment (Quebec &amp; Ontario)  Small – Access to CAPITAL, Medium sized business focus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1479" y="1897943"/>
            <a:ext cx="2674641" cy="1302457"/>
          </a:xfrm>
          <a:prstGeom prst="rect">
            <a:avLst/>
          </a:prstGeom>
          <a:solidFill>
            <a:srgbClr val="8B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STRENGTHEN  VIBRANT REGIONAL ECONOMIES &amp; ECOSYSTEMS</a:t>
            </a:r>
          </a:p>
          <a:p>
            <a:pPr algn="ctr"/>
            <a:r>
              <a:rPr lang="en-US" sz="975" dirty="0">
                <a:latin typeface="Franklin Gothic Book" panose="020B0503020102020204" pitchFamily="34" charset="0"/>
              </a:rPr>
              <a:t>Downtowns, and village centers. Reuse historic buildings. Maker spaces, co-working, incubators, co-housing, etc., INFRASTRUCTURE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4419" y="450600"/>
            <a:ext cx="47758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007934"/>
                </a:solidFill>
                <a:latin typeface="Arial"/>
                <a:cs typeface="Arial"/>
              </a:rPr>
              <a:t>ACCD Statewide Goals</a:t>
            </a:r>
            <a:endParaRPr lang="en-US" sz="2400" b="1" dirty="0">
              <a:solidFill>
                <a:srgbClr val="007934"/>
              </a:solidFill>
              <a:latin typeface="Arial"/>
              <a:cs typeface="Arial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07026" y="3738426"/>
            <a:ext cx="2679094" cy="1028700"/>
          </a:xfrm>
          <a:prstGeom prst="rect">
            <a:avLst/>
          </a:prstGeom>
          <a:solidFill>
            <a:srgbClr val="8B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ENSURE HOUSING FOR ALL</a:t>
            </a:r>
          </a:p>
          <a:p>
            <a:pPr algn="ctr"/>
            <a:r>
              <a:rPr lang="en-US" sz="975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Construct new, rehab existing, Creative affordable options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C88ED0-E8C7-4B92-9EDB-A7828E24E111}"/>
              </a:ext>
            </a:extLst>
          </p:cNvPr>
          <p:cNvSpPr/>
          <p:nvPr/>
        </p:nvSpPr>
        <p:spPr>
          <a:xfrm>
            <a:off x="0" y="5829300"/>
            <a:ext cx="1124712" cy="171450"/>
          </a:xfrm>
          <a:prstGeom prst="rect">
            <a:avLst/>
          </a:prstGeom>
          <a:solidFill>
            <a:srgbClr val="AE7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4CBC6D-E9E7-453B-8987-2F7F5468DB09}"/>
              </a:ext>
            </a:extLst>
          </p:cNvPr>
          <p:cNvSpPr/>
          <p:nvPr/>
        </p:nvSpPr>
        <p:spPr>
          <a:xfrm>
            <a:off x="1207008" y="5829300"/>
            <a:ext cx="7936992" cy="171450"/>
          </a:xfrm>
          <a:prstGeom prst="rect">
            <a:avLst/>
          </a:prstGeom>
          <a:solidFill>
            <a:srgbClr val="384A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EF692D-377E-43A5-AFAD-B16D4600E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841754" y="5577023"/>
            <a:ext cx="1244727" cy="169736"/>
          </a:xfrm>
          <a:prstGeom prst="rect">
            <a:avLst/>
          </a:prstGeom>
        </p:spPr>
      </p:pic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3D65948-1681-4A28-BF5E-8BCAA9EB9C5B}"/>
              </a:ext>
            </a:extLst>
          </p:cNvPr>
          <p:cNvSpPr txBox="1">
            <a:spLocks/>
          </p:cNvSpPr>
          <p:nvPr/>
        </p:nvSpPr>
        <p:spPr>
          <a:xfrm>
            <a:off x="0" y="5829300"/>
            <a:ext cx="307802" cy="17145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D8D479-8942-46E8-A226-A4E01F7A105C}" type="slidenum">
              <a:rPr lang="en-US" sz="600">
                <a:solidFill>
                  <a:prstClr val="white"/>
                </a:solidFill>
                <a:latin typeface="Corbel" panose="020B0503020204020204"/>
              </a:rPr>
              <a:pPr/>
              <a:t>4</a:t>
            </a:fld>
            <a:endParaRPr lang="en-US" sz="600" dirty="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2319" y="5223007"/>
            <a:ext cx="2387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/>
                <a:cs typeface="Arial"/>
              </a:rPr>
              <a:t>COLLECTIVE IMPACT</a:t>
            </a:r>
          </a:p>
        </p:txBody>
      </p:sp>
      <p:sp>
        <p:nvSpPr>
          <p:cNvPr id="14" name="Rounded Rectangle 3"/>
          <p:cNvSpPr/>
          <p:nvPr/>
        </p:nvSpPr>
        <p:spPr>
          <a:xfrm>
            <a:off x="6244225" y="246149"/>
            <a:ext cx="2800921" cy="1609230"/>
          </a:xfrm>
          <a:prstGeom prst="rect">
            <a:avLst/>
          </a:prstGeom>
          <a:solidFill>
            <a:srgbClr val="0079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Demi Cond" panose="020B0706030402020204" pitchFamily="34" charset="0"/>
              </a:rPr>
              <a:t>GOVERNOR’S PRIORITIES</a:t>
            </a:r>
            <a:endParaRPr lang="en-US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Affordability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Economic development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Protecting the vulnerable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57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Labor Force Landscape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>
            <a:normAutofit/>
          </a:bodyPr>
          <a:lstStyle/>
          <a:p>
            <a:pPr lvl="1">
              <a:buFont typeface="Courier New"/>
              <a:buChar char="o"/>
            </a:pPr>
            <a:r>
              <a:rPr lang="en-US" sz="2400" b="1" dirty="0" smtClean="0">
                <a:latin typeface="Arial"/>
                <a:cs typeface="Arial"/>
              </a:rPr>
              <a:t>Since </a:t>
            </a:r>
            <a:r>
              <a:rPr lang="en-US" sz="2400" b="1" dirty="0">
                <a:latin typeface="Arial"/>
                <a:cs typeface="Arial"/>
              </a:rPr>
              <a:t>2010,</a:t>
            </a:r>
            <a:r>
              <a:rPr lang="en-US" sz="2400" b="1" dirty="0" smtClean="0">
                <a:latin typeface="Arial"/>
                <a:cs typeface="Arial"/>
              </a:rPr>
              <a:t> Vermont has lost </a:t>
            </a:r>
            <a:r>
              <a:rPr lang="en-US" sz="2400" b="1" dirty="0">
                <a:latin typeface="Arial"/>
                <a:cs typeface="Arial"/>
              </a:rPr>
              <a:t>an average of 6 workers a day, every day – 2,200 per year, on </a:t>
            </a:r>
            <a:r>
              <a:rPr lang="en-US" sz="2400" b="1" dirty="0" smtClean="0">
                <a:latin typeface="Arial"/>
                <a:cs typeface="Arial"/>
              </a:rPr>
              <a:t>average.</a:t>
            </a:r>
          </a:p>
          <a:p>
            <a:pPr lvl="1"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2400" b="1" dirty="0" smtClean="0">
                <a:latin typeface="Arial"/>
                <a:cs typeface="Arial"/>
              </a:rPr>
              <a:t>Vermont has nearly </a:t>
            </a:r>
            <a:r>
              <a:rPr lang="en-US" sz="2400" b="1" dirty="0">
                <a:latin typeface="Arial"/>
                <a:cs typeface="Arial"/>
              </a:rPr>
              <a:t>30,000 more people over the age of 65 since the year </a:t>
            </a:r>
            <a:r>
              <a:rPr lang="en-US" sz="2400" b="1" dirty="0" smtClean="0">
                <a:latin typeface="Arial"/>
                <a:cs typeface="Arial"/>
              </a:rPr>
              <a:t>2000.</a:t>
            </a:r>
          </a:p>
          <a:p>
            <a:pPr lvl="1"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pPr lvl="1">
              <a:buFont typeface="Courier New"/>
              <a:buChar char="o"/>
            </a:pPr>
            <a:r>
              <a:rPr lang="en-US" sz="2400" b="1" dirty="0" smtClean="0">
                <a:latin typeface="Arial"/>
                <a:cs typeface="Arial"/>
              </a:rPr>
              <a:t>Vermont has 30,000 </a:t>
            </a:r>
            <a:r>
              <a:rPr lang="en-US" sz="2400" b="1" dirty="0">
                <a:latin typeface="Arial"/>
                <a:cs typeface="Arial"/>
              </a:rPr>
              <a:t>fewer people between 25-45 than we did 10 years ago</a:t>
            </a:r>
            <a:r>
              <a:rPr lang="en-US" sz="2400" b="1" dirty="0" smtClean="0">
                <a:latin typeface="Arial"/>
                <a:cs typeface="Arial"/>
              </a:rPr>
              <a:t>.</a:t>
            </a:r>
          </a:p>
          <a:p>
            <a:pPr lvl="1">
              <a:buFont typeface="Courier New"/>
              <a:buChar char="o"/>
            </a:pPr>
            <a:endParaRPr lang="en-US" sz="2400" dirty="0">
              <a:latin typeface="Arial"/>
              <a:cs typeface="Arial"/>
            </a:endParaRPr>
          </a:p>
          <a:p>
            <a:pPr lvl="1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Governor’s Top Priority 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wrap="square">
            <a:normAutofit/>
          </a:bodyPr>
          <a:lstStyle/>
          <a:p>
            <a:pPr lvl="0">
              <a:buNone/>
            </a:pPr>
            <a:r>
              <a:rPr lang="en-US" sz="2400" dirty="0" smtClean="0">
                <a:latin typeface="Arial"/>
                <a:cs typeface="Arial"/>
              </a:rPr>
              <a:t>Governor </a:t>
            </a:r>
            <a:r>
              <a:rPr lang="en-US" sz="2400" dirty="0">
                <a:latin typeface="Arial"/>
                <a:cs typeface="Arial"/>
              </a:rPr>
              <a:t>Scott has made growing and </a:t>
            </a:r>
            <a:r>
              <a:rPr lang="en-US" sz="2400" dirty="0" smtClean="0">
                <a:latin typeface="Arial"/>
                <a:cs typeface="Arial"/>
              </a:rPr>
              <a:t>strengthening</a:t>
            </a:r>
          </a:p>
          <a:p>
            <a:pPr lvl="0">
              <a:buNone/>
            </a:pPr>
            <a:r>
              <a:rPr lang="en-US" sz="2400" dirty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ur labor force a cornerstone </a:t>
            </a:r>
            <a:r>
              <a:rPr lang="en-US" sz="2400" dirty="0">
                <a:latin typeface="Arial"/>
                <a:cs typeface="Arial"/>
              </a:rPr>
              <a:t>of his </a:t>
            </a:r>
            <a:r>
              <a:rPr lang="en-US" sz="2400" dirty="0" smtClean="0">
                <a:latin typeface="Arial"/>
                <a:cs typeface="Arial"/>
              </a:rPr>
              <a:t>agenda. </a:t>
            </a:r>
            <a:endParaRPr lang="en-US" sz="2400" dirty="0">
              <a:latin typeface="Arial"/>
              <a:cs typeface="Arial"/>
            </a:endParaRPr>
          </a:p>
          <a:p>
            <a:pPr lvl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pPr lvl="1">
              <a:buNone/>
            </a:pPr>
            <a:r>
              <a:rPr lang="en-US" sz="2400" b="1" i="1" dirty="0" smtClean="0">
                <a:latin typeface="Arial"/>
                <a:cs typeface="Arial"/>
              </a:rPr>
              <a:t>“Until we increase the </a:t>
            </a:r>
            <a:r>
              <a:rPr lang="en-US" sz="2400" b="1" i="1" dirty="0">
                <a:latin typeface="Arial"/>
                <a:cs typeface="Arial"/>
              </a:rPr>
              <a:t>size of our</a:t>
            </a:r>
            <a:r>
              <a:rPr lang="en-US" sz="2400" b="1" i="1" dirty="0" smtClean="0">
                <a:latin typeface="Arial"/>
                <a:cs typeface="Arial"/>
              </a:rPr>
              <a:t> labor force, </a:t>
            </a:r>
          </a:p>
          <a:p>
            <a:pPr lvl="1">
              <a:buNone/>
            </a:pPr>
            <a:r>
              <a:rPr lang="en-US" sz="2400" b="1" i="1" dirty="0" smtClean="0">
                <a:latin typeface="Arial"/>
                <a:cs typeface="Arial"/>
              </a:rPr>
              <a:t>economic growth will lag and Vermont will lack</a:t>
            </a:r>
          </a:p>
          <a:p>
            <a:pPr lvl="1">
              <a:buNone/>
            </a:pPr>
            <a:r>
              <a:rPr lang="en-US" sz="2400" b="1" i="1" dirty="0" smtClean="0">
                <a:latin typeface="Arial"/>
                <a:cs typeface="Arial"/>
              </a:rPr>
              <a:t>the revenue we need to invest in the things we</a:t>
            </a:r>
          </a:p>
          <a:p>
            <a:pPr lvl="1">
              <a:buNone/>
            </a:pPr>
            <a:r>
              <a:rPr lang="en-US" sz="2400" b="1" i="1" dirty="0" smtClean="0">
                <a:latin typeface="Arial"/>
                <a:cs typeface="Arial"/>
              </a:rPr>
              <a:t>care about.”						</a:t>
            </a:r>
          </a:p>
          <a:p>
            <a:pPr lvl="1">
              <a:buNone/>
            </a:pPr>
            <a:r>
              <a:rPr lang="en-US" sz="2400" b="1" i="1" dirty="0" smtClean="0">
                <a:latin typeface="Arial"/>
                <a:cs typeface="Arial"/>
              </a:rPr>
              <a:t>									</a:t>
            </a:r>
            <a:r>
              <a:rPr lang="en-US" sz="2400" i="1" dirty="0" smtClean="0">
                <a:latin typeface="Arial"/>
                <a:cs typeface="Arial"/>
              </a:rPr>
              <a:t>	~ Governor Phil Scott </a:t>
            </a:r>
            <a:endParaRPr lang="en-US" sz="2400" dirty="0" smtClean="0">
              <a:latin typeface="Arial"/>
              <a:cs typeface="Arial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Goal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6189" cy="4525963"/>
          </a:xfrm>
        </p:spPr>
        <p:txBody>
          <a:bodyPr anchor="t"/>
          <a:lstStyle/>
          <a:p>
            <a:pPr algn="ctr">
              <a:buNone/>
            </a:pPr>
            <a:r>
              <a:rPr lang="en-US" sz="4400" b="1" dirty="0" smtClean="0">
                <a:latin typeface="Arial"/>
                <a:cs typeface="Arial"/>
              </a:rPr>
              <a:t>To Increase </a:t>
            </a:r>
            <a:r>
              <a:rPr lang="en-US" sz="4400" b="1" dirty="0">
                <a:latin typeface="Arial"/>
                <a:cs typeface="Arial"/>
              </a:rPr>
              <a:t>the</a:t>
            </a:r>
            <a:r>
              <a:rPr lang="en-US" sz="4400" b="1" dirty="0" smtClean="0">
                <a:latin typeface="Arial"/>
                <a:cs typeface="Arial"/>
              </a:rPr>
              <a:t> Number and</a:t>
            </a:r>
          </a:p>
          <a:p>
            <a:pPr algn="ctr">
              <a:buNone/>
            </a:pPr>
            <a:r>
              <a:rPr lang="en-US" sz="4400" b="1" dirty="0">
                <a:latin typeface="Arial"/>
                <a:cs typeface="Arial"/>
              </a:rPr>
              <a:t>S</a:t>
            </a:r>
            <a:r>
              <a:rPr lang="en-US" sz="4400" b="1" dirty="0" smtClean="0">
                <a:latin typeface="Arial"/>
                <a:cs typeface="Arial"/>
              </a:rPr>
              <a:t>kill </a:t>
            </a:r>
            <a:r>
              <a:rPr lang="en-US" sz="4400" b="1" dirty="0">
                <a:latin typeface="Arial"/>
                <a:cs typeface="Arial"/>
              </a:rPr>
              <a:t>L</a:t>
            </a:r>
            <a:r>
              <a:rPr lang="en-US" sz="4400" b="1" dirty="0" smtClean="0">
                <a:latin typeface="Arial"/>
                <a:cs typeface="Arial"/>
              </a:rPr>
              <a:t>evel of Available</a:t>
            </a:r>
          </a:p>
          <a:p>
            <a:pPr algn="ctr">
              <a:buNone/>
            </a:pPr>
            <a:r>
              <a:rPr lang="en-US" sz="4400" b="1" dirty="0" smtClean="0">
                <a:latin typeface="Arial"/>
                <a:cs typeface="Arial"/>
              </a:rPr>
              <a:t>Workers</a:t>
            </a:r>
            <a:r>
              <a:rPr lang="en-US" sz="4400" b="1" dirty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in Vermont</a:t>
            </a:r>
            <a:r>
              <a:rPr lang="en-US" sz="4400" b="1" dirty="0">
                <a:latin typeface="Arial"/>
                <a:cs typeface="Arial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/>
                <a:cs typeface="Arial"/>
              </a:rPr>
              <a:t>Comprehensive Approach</a:t>
            </a:r>
            <a:endParaRPr lang="en-US" b="1" dirty="0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 smtClean="0">
                <a:latin typeface="Arial"/>
                <a:cs typeface="Arial"/>
              </a:rPr>
              <a:t>Interagency Labor Force Expansion Plan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Arial"/>
                <a:cs typeface="Arial"/>
              </a:rPr>
              <a:t>Target Investments: </a:t>
            </a:r>
            <a:r>
              <a:rPr lang="en-US" sz="2400" dirty="0" smtClean="0">
                <a:latin typeface="Arial"/>
                <a:cs typeface="Arial"/>
              </a:rPr>
              <a:t>State &amp; Federal Resources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Arial"/>
                <a:cs typeface="Arial"/>
              </a:rPr>
              <a:t>Focus Priorities: </a:t>
            </a:r>
            <a:r>
              <a:rPr lang="en-US" sz="2400" dirty="0" smtClean="0">
                <a:latin typeface="Arial"/>
                <a:cs typeface="Arial"/>
              </a:rPr>
              <a:t>Number and Quality of Workers 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Arial"/>
                <a:cs typeface="Arial"/>
              </a:rPr>
              <a:t>Coordinate Efforts</a:t>
            </a:r>
            <a:r>
              <a:rPr lang="en-US" sz="2400" dirty="0" smtClean="0">
                <a:latin typeface="Arial"/>
                <a:cs typeface="Arial"/>
              </a:rPr>
              <a:t>: Public &amp; Private, State &amp; Local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Arial"/>
                <a:cs typeface="Arial"/>
              </a:rPr>
              <a:t>Align Work</a:t>
            </a:r>
            <a:r>
              <a:rPr lang="en-US" sz="2400" dirty="0" smtClean="0">
                <a:latin typeface="Arial"/>
                <a:cs typeface="Arial"/>
              </a:rPr>
              <a:t>: Pilots, Outreach, Information </a:t>
            </a:r>
          </a:p>
          <a:p>
            <a:pPr>
              <a:spcAft>
                <a:spcPts val="1800"/>
              </a:spcAft>
            </a:pPr>
            <a:r>
              <a:rPr lang="en-US" sz="2400" b="1" dirty="0" smtClean="0">
                <a:latin typeface="Arial"/>
                <a:cs typeface="Arial"/>
              </a:rPr>
              <a:t>Engage Partners:  </a:t>
            </a:r>
            <a:r>
              <a:rPr lang="en-US" sz="2400" dirty="0" smtClean="0">
                <a:latin typeface="Arial"/>
                <a:cs typeface="Arial"/>
              </a:rPr>
              <a:t>Employers, Training Providers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/>
                <a:cs typeface="Arial"/>
              </a:rPr>
              <a:t>Strategy #1</a:t>
            </a:r>
            <a:endParaRPr lang="en-US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053" b="1" dirty="0">
                <a:latin typeface="Arial"/>
                <a:cs typeface="Arial"/>
              </a:rPr>
              <a:t>Increase the Labor Participation Rate of Vermonters</a:t>
            </a:r>
            <a:r>
              <a:rPr lang="en-US" sz="5053" b="1" dirty="0" smtClean="0">
                <a:latin typeface="Arial"/>
                <a:cs typeface="Arial"/>
              </a:rPr>
              <a:t> </a:t>
            </a:r>
          </a:p>
          <a:p>
            <a:pPr marL="914400" lvl="1" indent="-514350">
              <a:buFont typeface="Courier New"/>
              <a:buChar char="o"/>
            </a:pPr>
            <a:endParaRPr lang="en-US" sz="2105" dirty="0" smtClean="0">
              <a:latin typeface="Arial"/>
              <a:ea typeface="Cambria"/>
              <a:cs typeface="Arial"/>
            </a:endParaRP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Expand Summer Youth Employment Opportunities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Support Career “Coaching” in Vermont High Schools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Expand Adult Training Opportunities at CTE Centers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Create Opportunities for </a:t>
            </a:r>
            <a:r>
              <a:rPr lang="en-US" sz="3789" dirty="0" err="1" smtClean="0">
                <a:latin typeface="Arial"/>
                <a:ea typeface="Cambria"/>
                <a:cs typeface="Arial"/>
              </a:rPr>
              <a:t>Returnships</a:t>
            </a:r>
            <a:r>
              <a:rPr lang="en-US" sz="3789" dirty="0" smtClean="0">
                <a:latin typeface="Arial"/>
                <a:ea typeface="Cambria"/>
                <a:cs typeface="Arial"/>
              </a:rPr>
              <a:t>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Place Employment Specialists in Vermont’s Recovery Centers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Increase Qualifications and Capacity of Child Care Workforce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Expand Retention of Recent Vermont College Graduates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Integrate Career Resources into Adult Learning Program Plans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Coordinate Support Services to Remove Barriers to Employment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Expand Apprenticeship Opportunities </a:t>
            </a:r>
          </a:p>
          <a:p>
            <a:pPr marL="914400" lvl="1" indent="-514350">
              <a:spcAft>
                <a:spcPts val="600"/>
              </a:spcAft>
              <a:buFont typeface="Courier New"/>
              <a:buChar char="o"/>
            </a:pPr>
            <a:r>
              <a:rPr lang="en-US" sz="3789" dirty="0" smtClean="0">
                <a:latin typeface="Arial"/>
                <a:ea typeface="Cambria"/>
                <a:cs typeface="Arial"/>
              </a:rPr>
              <a:t>Extend Training and Employment Services into Correctional Facilities. </a:t>
            </a:r>
          </a:p>
          <a:p>
            <a:pPr marL="914400" lvl="1" indent="-514350">
              <a:spcAft>
                <a:spcPts val="600"/>
              </a:spcAft>
              <a:buFont typeface="Arial"/>
              <a:buChar char="•"/>
            </a:pPr>
            <a:endParaRPr lang="en-US" sz="3789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4228</TotalTime>
  <Words>831</Words>
  <Application>Microsoft Macintosh PowerPoint</Application>
  <PresentationFormat>On-screen Show (4:3)</PresentationFormat>
  <Paragraphs>136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Growing Vermont’s Economy  with a Strong Labor Force </vt:lpstr>
      <vt:lpstr>Vermont’s Challenges</vt:lpstr>
      <vt:lpstr>Vermont’s Opportunities </vt:lpstr>
      <vt:lpstr>Slide 4</vt:lpstr>
      <vt:lpstr>Labor Force Landscape</vt:lpstr>
      <vt:lpstr>Governor’s Top Priority </vt:lpstr>
      <vt:lpstr>Goal</vt:lpstr>
      <vt:lpstr>Comprehensive Approach</vt:lpstr>
      <vt:lpstr>Strategy #1</vt:lpstr>
      <vt:lpstr>Strategy #2</vt:lpstr>
      <vt:lpstr>Strategy #3</vt:lpstr>
      <vt:lpstr>Parting Questions </vt:lpstr>
      <vt:lpstr>Contact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Vermont’s Economy  with a Strong Labor Force</dc:title>
  <dc:creator>Sarah  Buxton</dc:creator>
  <cp:lastModifiedBy>Sarah  Buxton</cp:lastModifiedBy>
  <cp:revision>5</cp:revision>
  <dcterms:created xsi:type="dcterms:W3CDTF">2018-05-29T20:36:11Z</dcterms:created>
  <dcterms:modified xsi:type="dcterms:W3CDTF">2018-05-29T21:24:47Z</dcterms:modified>
</cp:coreProperties>
</file>