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farnham\AppData\Local\Microsoft\Windows\Temporary%20Internet%20Files\Content.Outlook\D82MLI3B\Commercial%20Totals%20by%20Year_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farnham\AppData\Local\Microsoft\Windows\Temporary%20Internet%20Files\Content.Outlook\D82MLI3B\Commercial%20Totals%20by%20Year_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farnham\AppData\Local\Microsoft\Windows\Temporary%20Internet%20Files\Content.Outlook\D82MLI3B\Commercial%20Totals%20by%20Year_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40" b="0" i="0" u="none" strike="noStrike" kern="1200" spc="0" baseline="0">
                <a:solidFill>
                  <a:schemeClr val="tx1">
                    <a:lumMod val="65000"/>
                    <a:lumOff val="35000"/>
                  </a:schemeClr>
                </a:solidFill>
                <a:latin typeface="+mn-lt"/>
                <a:ea typeface="+mn-ea"/>
                <a:cs typeface="+mn-cs"/>
              </a:defRPr>
            </a:pPr>
            <a:r>
              <a:rPr lang="en-US"/>
              <a:t>Commercial Property Total Listed Value by County: 2007-2018</a:t>
            </a:r>
          </a:p>
        </c:rich>
      </c:tx>
      <c:overlay val="0"/>
      <c:spPr>
        <a:noFill/>
        <a:ln>
          <a:noFill/>
        </a:ln>
        <a:effectLst/>
      </c:spPr>
      <c:txPr>
        <a:bodyPr rot="0" spcFirstLastPara="1" vertOverflow="ellipsis" vert="horz" wrap="square" anchor="ctr" anchorCtr="1"/>
        <a:lstStyle/>
        <a:p>
          <a:pPr>
            <a:defRPr lang="en-US"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'Listed Value by Year'!$A$16</c:f>
              <c:strCache>
                <c:ptCount val="1"/>
                <c:pt idx="0">
                  <c:v>Addison</c:v>
                </c:pt>
              </c:strCache>
            </c:strRef>
          </c:tx>
          <c:spPr>
            <a:ln w="28575" cap="rnd">
              <a:solidFill>
                <a:schemeClr val="accent1"/>
              </a:solidFill>
              <a:round/>
            </a:ln>
            <a:effectLst/>
          </c:spPr>
          <c:marker>
            <c:symbol val="none"/>
          </c:marker>
          <c:cat>
            <c:numRef>
              <c:f>'Listed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'Listed Value by Year'!$B$16:$M$16</c:f>
              <c:numCache>
                <c:formatCode>General</c:formatCode>
                <c:ptCount val="12"/>
                <c:pt idx="0">
                  <c:v>344.33424600000001</c:v>
                </c:pt>
                <c:pt idx="1">
                  <c:v>355.362843</c:v>
                </c:pt>
                <c:pt idx="2">
                  <c:v>366.63936699999999</c:v>
                </c:pt>
                <c:pt idx="3">
                  <c:v>368.63279</c:v>
                </c:pt>
                <c:pt idx="4">
                  <c:v>373.934551</c:v>
                </c:pt>
                <c:pt idx="5">
                  <c:v>387.30432100000002</c:v>
                </c:pt>
                <c:pt idx="6">
                  <c:v>399.053808</c:v>
                </c:pt>
                <c:pt idx="7">
                  <c:v>408.25793299999998</c:v>
                </c:pt>
                <c:pt idx="8">
                  <c:v>415.18690700000002</c:v>
                </c:pt>
                <c:pt idx="9">
                  <c:v>426.21246100000002</c:v>
                </c:pt>
                <c:pt idx="10">
                  <c:v>433.60042800000002</c:v>
                </c:pt>
                <c:pt idx="11">
                  <c:v>454.20720299999999</c:v>
                </c:pt>
              </c:numCache>
            </c:numRef>
          </c:val>
          <c:smooth val="0"/>
          <c:extLst>
            <c:ext xmlns:c16="http://schemas.microsoft.com/office/drawing/2014/chart" uri="{C3380CC4-5D6E-409C-BE32-E72D297353CC}">
              <c16:uniqueId val="{00000000-9813-4FCC-9D8C-3B476367C688}"/>
            </c:ext>
          </c:extLst>
        </c:ser>
        <c:ser>
          <c:idx val="1"/>
          <c:order val="1"/>
          <c:tx>
            <c:strRef>
              <c:f>'Listed Value by Year'!$A$17</c:f>
              <c:strCache>
                <c:ptCount val="1"/>
                <c:pt idx="0">
                  <c:v>Bennington</c:v>
                </c:pt>
              </c:strCache>
            </c:strRef>
          </c:tx>
          <c:spPr>
            <a:ln w="28575" cap="rnd">
              <a:solidFill>
                <a:schemeClr val="accent2"/>
              </a:solidFill>
              <a:round/>
            </a:ln>
            <a:effectLst/>
          </c:spPr>
          <c:marker>
            <c:symbol val="none"/>
          </c:marker>
          <c:cat>
            <c:numRef>
              <c:f>'Listed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'Listed Value by Year'!$B$17:$M$17</c:f>
              <c:numCache>
                <c:formatCode>General</c:formatCode>
                <c:ptCount val="12"/>
                <c:pt idx="0">
                  <c:v>677.22336900000005</c:v>
                </c:pt>
                <c:pt idx="1">
                  <c:v>763.79844200000002</c:v>
                </c:pt>
                <c:pt idx="2">
                  <c:v>772.078802</c:v>
                </c:pt>
                <c:pt idx="3">
                  <c:v>759.770757</c:v>
                </c:pt>
                <c:pt idx="4">
                  <c:v>757.26627499999995</c:v>
                </c:pt>
                <c:pt idx="5">
                  <c:v>743.29957899999999</c:v>
                </c:pt>
                <c:pt idx="6">
                  <c:v>736.56644500000004</c:v>
                </c:pt>
                <c:pt idx="7">
                  <c:v>728.87997800000005</c:v>
                </c:pt>
                <c:pt idx="8">
                  <c:v>727.36501499999997</c:v>
                </c:pt>
                <c:pt idx="9">
                  <c:v>738.83801500000004</c:v>
                </c:pt>
                <c:pt idx="10">
                  <c:v>748.08801500000004</c:v>
                </c:pt>
                <c:pt idx="11">
                  <c:v>750.06151499999999</c:v>
                </c:pt>
              </c:numCache>
            </c:numRef>
          </c:val>
          <c:smooth val="0"/>
          <c:extLst>
            <c:ext xmlns:c16="http://schemas.microsoft.com/office/drawing/2014/chart" uri="{C3380CC4-5D6E-409C-BE32-E72D297353CC}">
              <c16:uniqueId val="{00000001-9813-4FCC-9D8C-3B476367C688}"/>
            </c:ext>
          </c:extLst>
        </c:ser>
        <c:ser>
          <c:idx val="2"/>
          <c:order val="2"/>
          <c:tx>
            <c:strRef>
              <c:f>'Listed Value by Year'!$A$18</c:f>
              <c:strCache>
                <c:ptCount val="1"/>
                <c:pt idx="0">
                  <c:v>Orange</c:v>
                </c:pt>
              </c:strCache>
            </c:strRef>
          </c:tx>
          <c:spPr>
            <a:ln w="28575" cap="rnd">
              <a:solidFill>
                <a:schemeClr val="accent3"/>
              </a:solidFill>
              <a:round/>
            </a:ln>
            <a:effectLst/>
          </c:spPr>
          <c:marker>
            <c:symbol val="none"/>
          </c:marker>
          <c:cat>
            <c:numRef>
              <c:f>'Listed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'Listed Value by Year'!$B$18:$M$18</c:f>
              <c:numCache>
                <c:formatCode>General</c:formatCode>
                <c:ptCount val="12"/>
                <c:pt idx="0">
                  <c:v>222.223682</c:v>
                </c:pt>
                <c:pt idx="1">
                  <c:v>229.59334999999999</c:v>
                </c:pt>
                <c:pt idx="2">
                  <c:v>224.468356</c:v>
                </c:pt>
                <c:pt idx="3">
                  <c:v>224.4659</c:v>
                </c:pt>
                <c:pt idx="4">
                  <c:v>224.70715300000001</c:v>
                </c:pt>
                <c:pt idx="5">
                  <c:v>228.48042699999999</c:v>
                </c:pt>
                <c:pt idx="6">
                  <c:v>232.04180500000001</c:v>
                </c:pt>
                <c:pt idx="7">
                  <c:v>230.913974</c:v>
                </c:pt>
                <c:pt idx="8">
                  <c:v>237.80364900000001</c:v>
                </c:pt>
                <c:pt idx="9">
                  <c:v>239.166901</c:v>
                </c:pt>
                <c:pt idx="10">
                  <c:v>245.39089300000001</c:v>
                </c:pt>
                <c:pt idx="11">
                  <c:v>252.01616000000001</c:v>
                </c:pt>
              </c:numCache>
            </c:numRef>
          </c:val>
          <c:smooth val="0"/>
          <c:extLst>
            <c:ext xmlns:c16="http://schemas.microsoft.com/office/drawing/2014/chart" uri="{C3380CC4-5D6E-409C-BE32-E72D297353CC}">
              <c16:uniqueId val="{00000002-9813-4FCC-9D8C-3B476367C688}"/>
            </c:ext>
          </c:extLst>
        </c:ser>
        <c:ser>
          <c:idx val="3"/>
          <c:order val="3"/>
          <c:tx>
            <c:strRef>
              <c:f>'Listed Value by Year'!$A$19</c:f>
              <c:strCache>
                <c:ptCount val="1"/>
                <c:pt idx="0">
                  <c:v>Rutland</c:v>
                </c:pt>
              </c:strCache>
            </c:strRef>
          </c:tx>
          <c:spPr>
            <a:ln w="28575" cap="rnd">
              <a:solidFill>
                <a:schemeClr val="accent4"/>
              </a:solidFill>
              <a:round/>
            </a:ln>
            <a:effectLst/>
          </c:spPr>
          <c:marker>
            <c:symbol val="none"/>
          </c:marker>
          <c:cat>
            <c:numRef>
              <c:f>'Listed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'Listed Value by Year'!$B$19:$M$19</c:f>
              <c:numCache>
                <c:formatCode>General</c:formatCode>
                <c:ptCount val="12"/>
                <c:pt idx="0">
                  <c:v>841.16391899999996</c:v>
                </c:pt>
                <c:pt idx="1">
                  <c:v>878.76314600000001</c:v>
                </c:pt>
                <c:pt idx="2">
                  <c:v>993.87186199999996</c:v>
                </c:pt>
                <c:pt idx="3">
                  <c:v>1002.3273359999999</c:v>
                </c:pt>
                <c:pt idx="4">
                  <c:v>1001.750119</c:v>
                </c:pt>
                <c:pt idx="5">
                  <c:v>991.99411899999996</c:v>
                </c:pt>
                <c:pt idx="6">
                  <c:v>956.17406300000005</c:v>
                </c:pt>
                <c:pt idx="7">
                  <c:v>947.61373500000002</c:v>
                </c:pt>
                <c:pt idx="8">
                  <c:v>966.51777800000002</c:v>
                </c:pt>
                <c:pt idx="9">
                  <c:v>958.03368799999998</c:v>
                </c:pt>
                <c:pt idx="10">
                  <c:v>954.26507200000003</c:v>
                </c:pt>
                <c:pt idx="11">
                  <c:v>959.60160499999995</c:v>
                </c:pt>
              </c:numCache>
            </c:numRef>
          </c:val>
          <c:smooth val="0"/>
          <c:extLst>
            <c:ext xmlns:c16="http://schemas.microsoft.com/office/drawing/2014/chart" uri="{C3380CC4-5D6E-409C-BE32-E72D297353CC}">
              <c16:uniqueId val="{00000003-9813-4FCC-9D8C-3B476367C688}"/>
            </c:ext>
          </c:extLst>
        </c:ser>
        <c:ser>
          <c:idx val="4"/>
          <c:order val="4"/>
          <c:tx>
            <c:strRef>
              <c:f>'Listed Value by Year'!$A$20</c:f>
              <c:strCache>
                <c:ptCount val="1"/>
                <c:pt idx="0">
                  <c:v>Windham</c:v>
                </c:pt>
              </c:strCache>
            </c:strRef>
          </c:tx>
          <c:spPr>
            <a:ln w="28575" cap="rnd">
              <a:solidFill>
                <a:schemeClr val="accent5"/>
              </a:solidFill>
              <a:round/>
            </a:ln>
            <a:effectLst/>
          </c:spPr>
          <c:marker>
            <c:symbol val="none"/>
          </c:marker>
          <c:cat>
            <c:numRef>
              <c:f>'Listed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'Listed Value by Year'!$B$20:$M$20</c:f>
              <c:numCache>
                <c:formatCode>General</c:formatCode>
                <c:ptCount val="12"/>
                <c:pt idx="0">
                  <c:v>704.53738299999998</c:v>
                </c:pt>
                <c:pt idx="1">
                  <c:v>724.63557500000002</c:v>
                </c:pt>
                <c:pt idx="2">
                  <c:v>727.22329000000002</c:v>
                </c:pt>
                <c:pt idx="3">
                  <c:v>739.94746799999996</c:v>
                </c:pt>
                <c:pt idx="4">
                  <c:v>747.57574699999998</c:v>
                </c:pt>
                <c:pt idx="5">
                  <c:v>745.01781100000005</c:v>
                </c:pt>
                <c:pt idx="6">
                  <c:v>751.72549100000003</c:v>
                </c:pt>
                <c:pt idx="7">
                  <c:v>764.84295499999996</c:v>
                </c:pt>
                <c:pt idx="8">
                  <c:v>781.79482599999994</c:v>
                </c:pt>
                <c:pt idx="9">
                  <c:v>783.66136200000005</c:v>
                </c:pt>
                <c:pt idx="10">
                  <c:v>781.07054100000005</c:v>
                </c:pt>
                <c:pt idx="11">
                  <c:v>782.59601699999996</c:v>
                </c:pt>
              </c:numCache>
            </c:numRef>
          </c:val>
          <c:smooth val="0"/>
          <c:extLst>
            <c:ext xmlns:c16="http://schemas.microsoft.com/office/drawing/2014/chart" uri="{C3380CC4-5D6E-409C-BE32-E72D297353CC}">
              <c16:uniqueId val="{00000004-9813-4FCC-9D8C-3B476367C688}"/>
            </c:ext>
          </c:extLst>
        </c:ser>
        <c:ser>
          <c:idx val="5"/>
          <c:order val="5"/>
          <c:tx>
            <c:strRef>
              <c:f>'Listed Value by Year'!$A$21</c:f>
              <c:strCache>
                <c:ptCount val="1"/>
                <c:pt idx="0">
                  <c:v>Windsor</c:v>
                </c:pt>
              </c:strCache>
            </c:strRef>
          </c:tx>
          <c:spPr>
            <a:ln w="28575" cap="rnd">
              <a:solidFill>
                <a:schemeClr val="accent6"/>
              </a:solidFill>
              <a:round/>
            </a:ln>
            <a:effectLst/>
          </c:spPr>
          <c:marker>
            <c:symbol val="none"/>
          </c:marker>
          <c:cat>
            <c:numRef>
              <c:f>'Listed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'Listed Value by Year'!$B$21:$M$21</c:f>
              <c:numCache>
                <c:formatCode>General</c:formatCode>
                <c:ptCount val="12"/>
                <c:pt idx="0">
                  <c:v>909.97923000000003</c:v>
                </c:pt>
                <c:pt idx="1">
                  <c:v>931.27907600000003</c:v>
                </c:pt>
                <c:pt idx="2">
                  <c:v>956.15090299999997</c:v>
                </c:pt>
                <c:pt idx="3">
                  <c:v>946.14549799999998</c:v>
                </c:pt>
                <c:pt idx="4">
                  <c:v>940.08527800000002</c:v>
                </c:pt>
                <c:pt idx="5">
                  <c:v>925.25634500000001</c:v>
                </c:pt>
                <c:pt idx="6">
                  <c:v>915.77907100000004</c:v>
                </c:pt>
                <c:pt idx="7">
                  <c:v>918.60533899999996</c:v>
                </c:pt>
                <c:pt idx="8">
                  <c:v>910.90802199999996</c:v>
                </c:pt>
                <c:pt idx="9">
                  <c:v>920.06207199999994</c:v>
                </c:pt>
                <c:pt idx="10">
                  <c:v>916.40685499999995</c:v>
                </c:pt>
                <c:pt idx="11">
                  <c:v>909.48997799999995</c:v>
                </c:pt>
              </c:numCache>
            </c:numRef>
          </c:val>
          <c:smooth val="0"/>
          <c:extLst>
            <c:ext xmlns:c16="http://schemas.microsoft.com/office/drawing/2014/chart" uri="{C3380CC4-5D6E-409C-BE32-E72D297353CC}">
              <c16:uniqueId val="{00000005-9813-4FCC-9D8C-3B476367C688}"/>
            </c:ext>
          </c:extLst>
        </c:ser>
        <c:dLbls>
          <c:showLegendKey val="0"/>
          <c:showVal val="0"/>
          <c:showCatName val="0"/>
          <c:showSerName val="0"/>
          <c:showPercent val="0"/>
          <c:showBubbleSize val="0"/>
        </c:dLbls>
        <c:smooth val="0"/>
        <c:axId val="570353152"/>
        <c:axId val="416586832"/>
      </c:lineChart>
      <c:catAx>
        <c:axId val="57035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416586832"/>
        <c:crosses val="autoZero"/>
        <c:auto val="1"/>
        <c:lblAlgn val="ctr"/>
        <c:lblOffset val="100"/>
        <c:noMultiLvlLbl val="0"/>
      </c:catAx>
      <c:valAx>
        <c:axId val="416586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r>
                  <a:rPr lang="en-US"/>
                  <a:t>Total</a:t>
                </a:r>
                <a:r>
                  <a:rPr lang="en-US" baseline="0"/>
                  <a:t> Listed Value (Millions)</a:t>
                </a:r>
                <a:endParaRPr lang="en-US"/>
              </a:p>
            </c:rich>
          </c:tx>
          <c:overlay val="0"/>
          <c:spPr>
            <a:noFill/>
            <a:ln>
              <a:noFill/>
            </a:ln>
            <a:effectLst/>
          </c:spPr>
          <c:txPr>
            <a:bodyPr rot="-54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57035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lgn="ctr">
        <a:defRPr lang="en-US" sz="1200" b="0" i="0" u="none" strike="noStrike" kern="1200" baseline="0">
          <a:solidFill>
            <a:schemeClr val="tx1">
              <a:lumMod val="65000"/>
              <a:lumOff val="35000"/>
            </a:schemeClr>
          </a:solidFill>
          <a:latin typeface="+mn-lt"/>
          <a:ea typeface="+mn-ea"/>
          <a:cs typeface="+mn-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40" b="0" i="0" u="none" strike="noStrike" kern="1200" spc="0" baseline="0">
                <a:solidFill>
                  <a:schemeClr val="tx1">
                    <a:lumMod val="65000"/>
                    <a:lumOff val="35000"/>
                  </a:schemeClr>
                </a:solidFill>
                <a:latin typeface="+mn-lt"/>
                <a:ea typeface="+mn-ea"/>
                <a:cs typeface="+mn-cs"/>
              </a:defRPr>
            </a:pPr>
            <a:r>
              <a:rPr lang="en-US"/>
              <a:t>Commercial Property Total Estimated Fair Market Value by County: 2007-2018</a:t>
            </a:r>
          </a:p>
        </c:rich>
      </c:tx>
      <c:overlay val="0"/>
      <c:spPr>
        <a:noFill/>
        <a:ln>
          <a:noFill/>
        </a:ln>
        <a:effectLst/>
      </c:spPr>
      <c:txPr>
        <a:bodyPr rot="0" spcFirstLastPara="1" vertOverflow="ellipsis" vert="horz" wrap="square" anchor="ctr" anchorCtr="1"/>
        <a:lstStyle/>
        <a:p>
          <a:pPr>
            <a:defRPr lang="en-US"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'Equalized Value by Year'!$A$16</c:f>
              <c:strCache>
                <c:ptCount val="1"/>
                <c:pt idx="0">
                  <c:v>Addison</c:v>
                </c:pt>
              </c:strCache>
            </c:strRef>
          </c:tx>
          <c:spPr>
            <a:ln w="28575" cap="rnd">
              <a:solidFill>
                <a:schemeClr val="accent1"/>
              </a:solidFill>
              <a:round/>
            </a:ln>
            <a:effectLst/>
          </c:spPr>
          <c:marker>
            <c:symbol val="none"/>
          </c:marker>
          <c:cat>
            <c:numRef>
              <c:f>'Equalized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'Equalized Value by Year'!$B$16:$M$16</c:f>
              <c:numCache>
                <c:formatCode>General</c:formatCode>
                <c:ptCount val="12"/>
                <c:pt idx="0">
                  <c:v>378.90203159400255</c:v>
                </c:pt>
                <c:pt idx="1">
                  <c:v>420.14450155908798</c:v>
                </c:pt>
                <c:pt idx="2">
                  <c:v>439.5826205059214</c:v>
                </c:pt>
                <c:pt idx="3">
                  <c:v>417.98340445252296</c:v>
                </c:pt>
                <c:pt idx="4">
                  <c:v>406.13535541265401</c:v>
                </c:pt>
                <c:pt idx="5">
                  <c:v>420.76831762754358</c:v>
                </c:pt>
                <c:pt idx="6">
                  <c:v>415.4741240651332</c:v>
                </c:pt>
                <c:pt idx="7">
                  <c:v>429.28870902351571</c:v>
                </c:pt>
                <c:pt idx="8">
                  <c:v>422.42336206572799</c:v>
                </c:pt>
                <c:pt idx="9">
                  <c:v>472.67029100453402</c:v>
                </c:pt>
                <c:pt idx="10">
                  <c:v>488.75064107922248</c:v>
                </c:pt>
                <c:pt idx="11">
                  <c:v>521.16399558491685</c:v>
                </c:pt>
              </c:numCache>
            </c:numRef>
          </c:val>
          <c:smooth val="0"/>
          <c:extLst>
            <c:ext xmlns:c16="http://schemas.microsoft.com/office/drawing/2014/chart" uri="{C3380CC4-5D6E-409C-BE32-E72D297353CC}">
              <c16:uniqueId val="{00000000-A626-4027-BFF5-2EE4CB1640D4}"/>
            </c:ext>
          </c:extLst>
        </c:ser>
        <c:ser>
          <c:idx val="1"/>
          <c:order val="1"/>
          <c:tx>
            <c:strRef>
              <c:f>'Equalized Value by Year'!$A$17</c:f>
              <c:strCache>
                <c:ptCount val="1"/>
                <c:pt idx="0">
                  <c:v>Bennington</c:v>
                </c:pt>
              </c:strCache>
            </c:strRef>
          </c:tx>
          <c:spPr>
            <a:ln w="28575" cap="rnd">
              <a:solidFill>
                <a:schemeClr val="accent2"/>
              </a:solidFill>
              <a:round/>
            </a:ln>
            <a:effectLst/>
          </c:spPr>
          <c:marker>
            <c:symbol val="none"/>
          </c:marker>
          <c:cat>
            <c:numRef>
              <c:f>'Equalized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'Equalized Value by Year'!$B$17:$M$17</c:f>
              <c:numCache>
                <c:formatCode>General</c:formatCode>
                <c:ptCount val="12"/>
                <c:pt idx="0">
                  <c:v>749.97799440371443</c:v>
                </c:pt>
                <c:pt idx="1">
                  <c:v>821.21130019005216</c:v>
                </c:pt>
                <c:pt idx="2">
                  <c:v>855.64923379320828</c:v>
                </c:pt>
                <c:pt idx="3">
                  <c:v>813.79631820470854</c:v>
                </c:pt>
                <c:pt idx="4">
                  <c:v>754.10954780178145</c:v>
                </c:pt>
                <c:pt idx="5">
                  <c:v>703.61949164329133</c:v>
                </c:pt>
                <c:pt idx="6">
                  <c:v>747.59868998983609</c:v>
                </c:pt>
                <c:pt idx="7">
                  <c:v>749.804623604109</c:v>
                </c:pt>
                <c:pt idx="8">
                  <c:v>745.53860070336827</c:v>
                </c:pt>
                <c:pt idx="9">
                  <c:v>782.11300244443783</c:v>
                </c:pt>
                <c:pt idx="10">
                  <c:v>748.18571976277963</c:v>
                </c:pt>
                <c:pt idx="11">
                  <c:v>750.37730315441661</c:v>
                </c:pt>
              </c:numCache>
            </c:numRef>
          </c:val>
          <c:smooth val="0"/>
          <c:extLst>
            <c:ext xmlns:c16="http://schemas.microsoft.com/office/drawing/2014/chart" uri="{C3380CC4-5D6E-409C-BE32-E72D297353CC}">
              <c16:uniqueId val="{00000001-A626-4027-BFF5-2EE4CB1640D4}"/>
            </c:ext>
          </c:extLst>
        </c:ser>
        <c:ser>
          <c:idx val="2"/>
          <c:order val="2"/>
          <c:tx>
            <c:strRef>
              <c:f>'Equalized Value by Year'!$A$18</c:f>
              <c:strCache>
                <c:ptCount val="1"/>
                <c:pt idx="0">
                  <c:v>Orange</c:v>
                </c:pt>
              </c:strCache>
            </c:strRef>
          </c:tx>
          <c:spPr>
            <a:ln w="28575" cap="rnd">
              <a:solidFill>
                <a:schemeClr val="accent3"/>
              </a:solidFill>
              <a:round/>
            </a:ln>
            <a:effectLst/>
          </c:spPr>
          <c:marker>
            <c:symbol val="none"/>
          </c:marker>
          <c:cat>
            <c:numRef>
              <c:f>'Equalized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'Equalized Value by Year'!$B$18:$M$18</c:f>
              <c:numCache>
                <c:formatCode>General</c:formatCode>
                <c:ptCount val="12"/>
                <c:pt idx="0">
                  <c:v>223.52112664422501</c:v>
                </c:pt>
                <c:pt idx="1">
                  <c:v>236.40957222511503</c:v>
                </c:pt>
                <c:pt idx="2">
                  <c:v>229.17676389319777</c:v>
                </c:pt>
                <c:pt idx="3">
                  <c:v>228.3747522187447</c:v>
                </c:pt>
                <c:pt idx="4">
                  <c:v>223.57852945534785</c:v>
                </c:pt>
                <c:pt idx="5">
                  <c:v>223.14388575291275</c:v>
                </c:pt>
                <c:pt idx="6">
                  <c:v>226.45448155595702</c:v>
                </c:pt>
                <c:pt idx="7">
                  <c:v>225.39862050787636</c:v>
                </c:pt>
                <c:pt idx="8">
                  <c:v>230.95860304760433</c:v>
                </c:pt>
                <c:pt idx="9">
                  <c:v>231.84166942220477</c:v>
                </c:pt>
                <c:pt idx="10">
                  <c:v>244.05634531364581</c:v>
                </c:pt>
                <c:pt idx="11">
                  <c:v>261.80854370887687</c:v>
                </c:pt>
              </c:numCache>
            </c:numRef>
          </c:val>
          <c:smooth val="0"/>
          <c:extLst>
            <c:ext xmlns:c16="http://schemas.microsoft.com/office/drawing/2014/chart" uri="{C3380CC4-5D6E-409C-BE32-E72D297353CC}">
              <c16:uniqueId val="{00000002-A626-4027-BFF5-2EE4CB1640D4}"/>
            </c:ext>
          </c:extLst>
        </c:ser>
        <c:ser>
          <c:idx val="3"/>
          <c:order val="3"/>
          <c:tx>
            <c:strRef>
              <c:f>'Equalized Value by Year'!$A$19</c:f>
              <c:strCache>
                <c:ptCount val="1"/>
                <c:pt idx="0">
                  <c:v>Rutland</c:v>
                </c:pt>
              </c:strCache>
            </c:strRef>
          </c:tx>
          <c:spPr>
            <a:ln w="28575" cap="rnd">
              <a:solidFill>
                <a:schemeClr val="accent4"/>
              </a:solidFill>
              <a:round/>
            </a:ln>
            <a:effectLst/>
          </c:spPr>
          <c:marker>
            <c:symbol val="none"/>
          </c:marker>
          <c:cat>
            <c:numRef>
              <c:f>'Equalized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'Equalized Value by Year'!$B$19:$M$19</c:f>
              <c:numCache>
                <c:formatCode>General</c:formatCode>
                <c:ptCount val="12"/>
                <c:pt idx="0">
                  <c:v>1048.1999102198763</c:v>
                </c:pt>
                <c:pt idx="1">
                  <c:v>1125.1854890346219</c:v>
                </c:pt>
                <c:pt idx="2">
                  <c:v>1111.7165925824577</c:v>
                </c:pt>
                <c:pt idx="3">
                  <c:v>1098.2397775040126</c:v>
                </c:pt>
                <c:pt idx="4">
                  <c:v>1051.0934577312439</c:v>
                </c:pt>
                <c:pt idx="5">
                  <c:v>995.00542596252637</c:v>
                </c:pt>
                <c:pt idx="6">
                  <c:v>938.98063536538541</c:v>
                </c:pt>
                <c:pt idx="7">
                  <c:v>946.1351347008067</c:v>
                </c:pt>
                <c:pt idx="8">
                  <c:v>977.87930581506623</c:v>
                </c:pt>
                <c:pt idx="9">
                  <c:v>943.28803886111086</c:v>
                </c:pt>
                <c:pt idx="10">
                  <c:v>932.27970686143283</c:v>
                </c:pt>
                <c:pt idx="11">
                  <c:v>927.53608031210933</c:v>
                </c:pt>
              </c:numCache>
            </c:numRef>
          </c:val>
          <c:smooth val="0"/>
          <c:extLst>
            <c:ext xmlns:c16="http://schemas.microsoft.com/office/drawing/2014/chart" uri="{C3380CC4-5D6E-409C-BE32-E72D297353CC}">
              <c16:uniqueId val="{00000003-A626-4027-BFF5-2EE4CB1640D4}"/>
            </c:ext>
          </c:extLst>
        </c:ser>
        <c:ser>
          <c:idx val="4"/>
          <c:order val="4"/>
          <c:tx>
            <c:strRef>
              <c:f>'Equalized Value by Year'!$A$20</c:f>
              <c:strCache>
                <c:ptCount val="1"/>
                <c:pt idx="0">
                  <c:v>Windham</c:v>
                </c:pt>
              </c:strCache>
            </c:strRef>
          </c:tx>
          <c:spPr>
            <a:ln w="28575" cap="rnd">
              <a:solidFill>
                <a:schemeClr val="accent5"/>
              </a:solidFill>
              <a:round/>
            </a:ln>
            <a:effectLst/>
          </c:spPr>
          <c:marker>
            <c:symbol val="none"/>
          </c:marker>
          <c:cat>
            <c:numRef>
              <c:f>'Equalized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'Equalized Value by Year'!$B$20:$M$20</c:f>
              <c:numCache>
                <c:formatCode>General</c:formatCode>
                <c:ptCount val="12"/>
                <c:pt idx="0">
                  <c:v>778.46496739660893</c:v>
                </c:pt>
                <c:pt idx="1">
                  <c:v>859.20636378239885</c:v>
                </c:pt>
                <c:pt idx="2">
                  <c:v>820.06110618395792</c:v>
                </c:pt>
                <c:pt idx="3">
                  <c:v>762.91577808315742</c:v>
                </c:pt>
                <c:pt idx="4">
                  <c:v>743.27803313623133</c:v>
                </c:pt>
                <c:pt idx="5">
                  <c:v>727.83746542291908</c:v>
                </c:pt>
                <c:pt idx="6">
                  <c:v>736.64364316515923</c:v>
                </c:pt>
                <c:pt idx="7">
                  <c:v>746.96236272218346</c:v>
                </c:pt>
                <c:pt idx="8">
                  <c:v>759.01794087626888</c:v>
                </c:pt>
                <c:pt idx="9">
                  <c:v>747.17350008405583</c:v>
                </c:pt>
                <c:pt idx="10">
                  <c:v>753.12304170252037</c:v>
                </c:pt>
                <c:pt idx="11">
                  <c:v>755.05305032814385</c:v>
                </c:pt>
              </c:numCache>
            </c:numRef>
          </c:val>
          <c:smooth val="0"/>
          <c:extLst>
            <c:ext xmlns:c16="http://schemas.microsoft.com/office/drawing/2014/chart" uri="{C3380CC4-5D6E-409C-BE32-E72D297353CC}">
              <c16:uniqueId val="{00000004-A626-4027-BFF5-2EE4CB1640D4}"/>
            </c:ext>
          </c:extLst>
        </c:ser>
        <c:ser>
          <c:idx val="5"/>
          <c:order val="5"/>
          <c:tx>
            <c:strRef>
              <c:f>'Equalized Value by Year'!$A$21</c:f>
              <c:strCache>
                <c:ptCount val="1"/>
                <c:pt idx="0">
                  <c:v>Windsor</c:v>
                </c:pt>
              </c:strCache>
            </c:strRef>
          </c:tx>
          <c:spPr>
            <a:ln w="28575" cap="rnd">
              <a:solidFill>
                <a:schemeClr val="accent6"/>
              </a:solidFill>
              <a:round/>
            </a:ln>
            <a:effectLst/>
          </c:spPr>
          <c:marker>
            <c:symbol val="none"/>
          </c:marker>
          <c:cat>
            <c:numRef>
              <c:f>'Equalized Value by Year'!$B$15:$M$15</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'Equalized Value by Year'!$B$21:$M$21</c:f>
              <c:numCache>
                <c:formatCode>General</c:formatCode>
                <c:ptCount val="12"/>
                <c:pt idx="0">
                  <c:v>960.79716970604272</c:v>
                </c:pt>
                <c:pt idx="1">
                  <c:v>1009.7525335252125</c:v>
                </c:pt>
                <c:pt idx="2">
                  <c:v>1008.5617986624904</c:v>
                </c:pt>
                <c:pt idx="3">
                  <c:v>980.29877669370489</c:v>
                </c:pt>
                <c:pt idx="4">
                  <c:v>981.08208925937356</c:v>
                </c:pt>
                <c:pt idx="5">
                  <c:v>946.63791644338926</c:v>
                </c:pt>
                <c:pt idx="6">
                  <c:v>924.58293932884214</c:v>
                </c:pt>
                <c:pt idx="7">
                  <c:v>877.88023849609942</c:v>
                </c:pt>
                <c:pt idx="8">
                  <c:v>868.48120359565735</c:v>
                </c:pt>
                <c:pt idx="9">
                  <c:v>886.80426336863854</c:v>
                </c:pt>
                <c:pt idx="10">
                  <c:v>923.68625907570402</c:v>
                </c:pt>
                <c:pt idx="11">
                  <c:v>934.39093708496534</c:v>
                </c:pt>
              </c:numCache>
            </c:numRef>
          </c:val>
          <c:smooth val="0"/>
          <c:extLst>
            <c:ext xmlns:c16="http://schemas.microsoft.com/office/drawing/2014/chart" uri="{C3380CC4-5D6E-409C-BE32-E72D297353CC}">
              <c16:uniqueId val="{00000005-A626-4027-BFF5-2EE4CB1640D4}"/>
            </c:ext>
          </c:extLst>
        </c:ser>
        <c:dLbls>
          <c:showLegendKey val="0"/>
          <c:showVal val="0"/>
          <c:showCatName val="0"/>
          <c:showSerName val="0"/>
          <c:showPercent val="0"/>
          <c:showBubbleSize val="0"/>
        </c:dLbls>
        <c:smooth val="0"/>
        <c:axId val="570353152"/>
        <c:axId val="416586832"/>
      </c:lineChart>
      <c:catAx>
        <c:axId val="57035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416586832"/>
        <c:crosses val="autoZero"/>
        <c:auto val="1"/>
        <c:lblAlgn val="ctr"/>
        <c:lblOffset val="100"/>
        <c:noMultiLvlLbl val="0"/>
      </c:catAx>
      <c:valAx>
        <c:axId val="416586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r>
                  <a:rPr lang="en-US"/>
                  <a:t>Total</a:t>
                </a:r>
                <a:r>
                  <a:rPr lang="en-US" baseline="0"/>
                  <a:t> Estimated Faor Market Value (Millions)</a:t>
                </a:r>
                <a:endParaRPr lang="en-US"/>
              </a:p>
            </c:rich>
          </c:tx>
          <c:overlay val="0"/>
          <c:spPr>
            <a:noFill/>
            <a:ln>
              <a:noFill/>
            </a:ln>
            <a:effectLst/>
          </c:spPr>
          <c:txPr>
            <a:bodyPr rot="-54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57035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lgn="ctr">
        <a:defRPr lang="en-US" sz="1200" b="0" i="0" u="none" strike="noStrike" kern="1200" baseline="0">
          <a:solidFill>
            <a:schemeClr val="tx1">
              <a:lumMod val="65000"/>
              <a:lumOff val="35000"/>
            </a:schemeClr>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Commercial Property Sales by Equalization Study</a:t>
            </a:r>
            <a:r>
              <a:rPr lang="en-US" baseline="0"/>
              <a:t> Period</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Sales'!$B$12</c:f>
              <c:strCache>
                <c:ptCount val="1"/>
                <c:pt idx="0">
                  <c:v>2006-2009</c:v>
                </c:pt>
              </c:strCache>
            </c:strRef>
          </c:tx>
          <c:spPr>
            <a:solidFill>
              <a:schemeClr val="accent1"/>
            </a:solidFill>
            <a:ln>
              <a:noFill/>
            </a:ln>
            <a:effectLst/>
          </c:spPr>
          <c:invertIfNegative val="0"/>
          <c:cat>
            <c:strRef>
              <c:f>'Total Sales'!$A$13:$A$18</c:f>
              <c:strCache>
                <c:ptCount val="6"/>
                <c:pt idx="0">
                  <c:v>Addison</c:v>
                </c:pt>
                <c:pt idx="1">
                  <c:v>Bennington</c:v>
                </c:pt>
                <c:pt idx="2">
                  <c:v>Orange</c:v>
                </c:pt>
                <c:pt idx="3">
                  <c:v>Rutland</c:v>
                </c:pt>
                <c:pt idx="4">
                  <c:v>Windham</c:v>
                </c:pt>
                <c:pt idx="5">
                  <c:v>Windsor</c:v>
                </c:pt>
              </c:strCache>
            </c:strRef>
          </c:cat>
          <c:val>
            <c:numRef>
              <c:f>'Total Sales'!$B$13:$B$18</c:f>
              <c:numCache>
                <c:formatCode>General</c:formatCode>
                <c:ptCount val="6"/>
                <c:pt idx="0">
                  <c:v>119</c:v>
                </c:pt>
                <c:pt idx="1">
                  <c:v>211</c:v>
                </c:pt>
                <c:pt idx="2">
                  <c:v>80</c:v>
                </c:pt>
                <c:pt idx="3">
                  <c:v>237</c:v>
                </c:pt>
                <c:pt idx="4">
                  <c:v>197</c:v>
                </c:pt>
                <c:pt idx="5">
                  <c:v>449</c:v>
                </c:pt>
              </c:numCache>
            </c:numRef>
          </c:val>
          <c:extLst>
            <c:ext xmlns:c16="http://schemas.microsoft.com/office/drawing/2014/chart" uri="{C3380CC4-5D6E-409C-BE32-E72D297353CC}">
              <c16:uniqueId val="{00000000-F7CB-423D-8E23-DD2719474D27}"/>
            </c:ext>
          </c:extLst>
        </c:ser>
        <c:ser>
          <c:idx val="1"/>
          <c:order val="1"/>
          <c:tx>
            <c:strRef>
              <c:f>'Total Sales'!$C$12</c:f>
              <c:strCache>
                <c:ptCount val="1"/>
                <c:pt idx="0">
                  <c:v>2009-2012</c:v>
                </c:pt>
              </c:strCache>
            </c:strRef>
          </c:tx>
          <c:spPr>
            <a:solidFill>
              <a:schemeClr val="accent2"/>
            </a:solidFill>
            <a:ln>
              <a:noFill/>
            </a:ln>
            <a:effectLst/>
          </c:spPr>
          <c:invertIfNegative val="0"/>
          <c:cat>
            <c:strRef>
              <c:f>'Total Sales'!$A$13:$A$18</c:f>
              <c:strCache>
                <c:ptCount val="6"/>
                <c:pt idx="0">
                  <c:v>Addison</c:v>
                </c:pt>
                <c:pt idx="1">
                  <c:v>Bennington</c:v>
                </c:pt>
                <c:pt idx="2">
                  <c:v>Orange</c:v>
                </c:pt>
                <c:pt idx="3">
                  <c:v>Rutland</c:v>
                </c:pt>
                <c:pt idx="4">
                  <c:v>Windham</c:v>
                </c:pt>
                <c:pt idx="5">
                  <c:v>Windsor</c:v>
                </c:pt>
              </c:strCache>
            </c:strRef>
          </c:cat>
          <c:val>
            <c:numRef>
              <c:f>'Total Sales'!$C$13:$C$18</c:f>
              <c:numCache>
                <c:formatCode>General</c:formatCode>
                <c:ptCount val="6"/>
                <c:pt idx="0">
                  <c:v>77</c:v>
                </c:pt>
                <c:pt idx="1">
                  <c:v>140</c:v>
                </c:pt>
                <c:pt idx="2">
                  <c:v>55</c:v>
                </c:pt>
                <c:pt idx="3">
                  <c:v>208</c:v>
                </c:pt>
                <c:pt idx="4">
                  <c:v>132</c:v>
                </c:pt>
                <c:pt idx="5">
                  <c:v>227</c:v>
                </c:pt>
              </c:numCache>
            </c:numRef>
          </c:val>
          <c:extLst>
            <c:ext xmlns:c16="http://schemas.microsoft.com/office/drawing/2014/chart" uri="{C3380CC4-5D6E-409C-BE32-E72D297353CC}">
              <c16:uniqueId val="{00000001-F7CB-423D-8E23-DD2719474D27}"/>
            </c:ext>
          </c:extLst>
        </c:ser>
        <c:ser>
          <c:idx val="2"/>
          <c:order val="2"/>
          <c:tx>
            <c:strRef>
              <c:f>'Total Sales'!$D$12</c:f>
              <c:strCache>
                <c:ptCount val="1"/>
                <c:pt idx="0">
                  <c:v>2012-2015</c:v>
                </c:pt>
              </c:strCache>
            </c:strRef>
          </c:tx>
          <c:spPr>
            <a:solidFill>
              <a:schemeClr val="accent3"/>
            </a:solidFill>
            <a:ln>
              <a:noFill/>
            </a:ln>
            <a:effectLst/>
          </c:spPr>
          <c:invertIfNegative val="0"/>
          <c:cat>
            <c:strRef>
              <c:f>'Total Sales'!$A$13:$A$18</c:f>
              <c:strCache>
                <c:ptCount val="6"/>
                <c:pt idx="0">
                  <c:v>Addison</c:v>
                </c:pt>
                <c:pt idx="1">
                  <c:v>Bennington</c:v>
                </c:pt>
                <c:pt idx="2">
                  <c:v>Orange</c:v>
                </c:pt>
                <c:pt idx="3">
                  <c:v>Rutland</c:v>
                </c:pt>
                <c:pt idx="4">
                  <c:v>Windham</c:v>
                </c:pt>
                <c:pt idx="5">
                  <c:v>Windsor</c:v>
                </c:pt>
              </c:strCache>
            </c:strRef>
          </c:cat>
          <c:val>
            <c:numRef>
              <c:f>'Total Sales'!$D$13:$D$18</c:f>
              <c:numCache>
                <c:formatCode>General</c:formatCode>
                <c:ptCount val="6"/>
                <c:pt idx="0">
                  <c:v>66</c:v>
                </c:pt>
                <c:pt idx="1">
                  <c:v>183</c:v>
                </c:pt>
                <c:pt idx="2">
                  <c:v>60</c:v>
                </c:pt>
                <c:pt idx="3">
                  <c:v>270</c:v>
                </c:pt>
                <c:pt idx="4">
                  <c:v>165</c:v>
                </c:pt>
                <c:pt idx="5">
                  <c:v>192</c:v>
                </c:pt>
              </c:numCache>
            </c:numRef>
          </c:val>
          <c:extLst>
            <c:ext xmlns:c16="http://schemas.microsoft.com/office/drawing/2014/chart" uri="{C3380CC4-5D6E-409C-BE32-E72D297353CC}">
              <c16:uniqueId val="{00000002-F7CB-423D-8E23-DD2719474D27}"/>
            </c:ext>
          </c:extLst>
        </c:ser>
        <c:ser>
          <c:idx val="3"/>
          <c:order val="3"/>
          <c:tx>
            <c:strRef>
              <c:f>'Total Sales'!$E$12</c:f>
              <c:strCache>
                <c:ptCount val="1"/>
                <c:pt idx="0">
                  <c:v>2015-2018</c:v>
                </c:pt>
              </c:strCache>
            </c:strRef>
          </c:tx>
          <c:spPr>
            <a:solidFill>
              <a:schemeClr val="accent4"/>
            </a:solidFill>
            <a:ln>
              <a:noFill/>
            </a:ln>
            <a:effectLst/>
          </c:spPr>
          <c:invertIfNegative val="0"/>
          <c:cat>
            <c:strRef>
              <c:f>'Total Sales'!$A$13:$A$18</c:f>
              <c:strCache>
                <c:ptCount val="6"/>
                <c:pt idx="0">
                  <c:v>Addison</c:v>
                </c:pt>
                <c:pt idx="1">
                  <c:v>Bennington</c:v>
                </c:pt>
                <c:pt idx="2">
                  <c:v>Orange</c:v>
                </c:pt>
                <c:pt idx="3">
                  <c:v>Rutland</c:v>
                </c:pt>
                <c:pt idx="4">
                  <c:v>Windham</c:v>
                </c:pt>
                <c:pt idx="5">
                  <c:v>Windsor</c:v>
                </c:pt>
              </c:strCache>
            </c:strRef>
          </c:cat>
          <c:val>
            <c:numRef>
              <c:f>'Total Sales'!$E$13:$E$18</c:f>
              <c:numCache>
                <c:formatCode>General</c:formatCode>
                <c:ptCount val="6"/>
                <c:pt idx="0">
                  <c:v>65</c:v>
                </c:pt>
                <c:pt idx="1">
                  <c:v>196</c:v>
                </c:pt>
                <c:pt idx="2">
                  <c:v>59</c:v>
                </c:pt>
                <c:pt idx="3">
                  <c:v>213</c:v>
                </c:pt>
                <c:pt idx="4">
                  <c:v>174</c:v>
                </c:pt>
                <c:pt idx="5">
                  <c:v>222</c:v>
                </c:pt>
              </c:numCache>
            </c:numRef>
          </c:val>
          <c:extLst>
            <c:ext xmlns:c16="http://schemas.microsoft.com/office/drawing/2014/chart" uri="{C3380CC4-5D6E-409C-BE32-E72D297353CC}">
              <c16:uniqueId val="{00000003-F7CB-423D-8E23-DD2719474D27}"/>
            </c:ext>
          </c:extLst>
        </c:ser>
        <c:dLbls>
          <c:showLegendKey val="0"/>
          <c:showVal val="0"/>
          <c:showCatName val="0"/>
          <c:showSerName val="0"/>
          <c:showPercent val="0"/>
          <c:showBubbleSize val="0"/>
        </c:dLbls>
        <c:gapWidth val="219"/>
        <c:overlap val="-27"/>
        <c:axId val="531564368"/>
        <c:axId val="475302576"/>
      </c:barChart>
      <c:catAx>
        <c:axId val="531564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5302576"/>
        <c:crosses val="autoZero"/>
        <c:auto val="1"/>
        <c:lblAlgn val="ctr"/>
        <c:lblOffset val="100"/>
        <c:noMultiLvlLbl val="0"/>
      </c:catAx>
      <c:valAx>
        <c:axId val="475302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Number</a:t>
                </a:r>
                <a:r>
                  <a:rPr lang="en-US" sz="1400" baseline="0"/>
                  <a:t> of Sales</a:t>
                </a:r>
                <a:endParaRPr lang="en-US" sz="140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1564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E0B52-BA62-4D71-AAC3-FDF6CF3685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BC2A29-122F-49D3-9637-39A5E34606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BAE22A-B0C4-4A02-B8AC-665C0097B5C9}"/>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5" name="Footer Placeholder 4">
            <a:extLst>
              <a:ext uri="{FF2B5EF4-FFF2-40B4-BE49-F238E27FC236}">
                <a16:creationId xmlns:a16="http://schemas.microsoft.com/office/drawing/2014/main" id="{C6BF9E61-E427-4810-931F-3553CAA40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2607E-2188-437F-89B8-C54722889C82}"/>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47212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F73AF-EEA3-45C5-B4D1-A64756BBCA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A4E059-7843-4C82-80F3-7889284DE2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60FD4-9817-4B7C-B429-0F29C2C37092}"/>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5" name="Footer Placeholder 4">
            <a:extLst>
              <a:ext uri="{FF2B5EF4-FFF2-40B4-BE49-F238E27FC236}">
                <a16:creationId xmlns:a16="http://schemas.microsoft.com/office/drawing/2014/main" id="{2CDC5356-E32E-4225-993E-FE9E1DC07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1D5A3-29AE-4809-8822-CE0452378A05}"/>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60819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C1C60B-A944-4AF7-80BC-9FB582D5B9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923FD4-C872-4316-B3A2-A68825DBF1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63CE6-5C45-4AAC-A3E2-6643739389AC}"/>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5" name="Footer Placeholder 4">
            <a:extLst>
              <a:ext uri="{FF2B5EF4-FFF2-40B4-BE49-F238E27FC236}">
                <a16:creationId xmlns:a16="http://schemas.microsoft.com/office/drawing/2014/main" id="{10240114-DF94-40D4-A8C8-8D8E87474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1B268-FAD3-4338-9C17-0113487ADF1A}"/>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3364697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04D0-47D7-4D20-A529-3DBB6F2CE9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BC194A-BD4B-42A6-BE80-A2D3B669A2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B2EA1-83BF-442C-9D92-55D01DB78693}"/>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5" name="Footer Placeholder 4">
            <a:extLst>
              <a:ext uri="{FF2B5EF4-FFF2-40B4-BE49-F238E27FC236}">
                <a16:creationId xmlns:a16="http://schemas.microsoft.com/office/drawing/2014/main" id="{A960335D-1D05-49E6-85BE-5546BCBA6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E6BFD-AFF7-47A8-A2BA-AA35B8D83A60}"/>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182159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4216-3A77-4E68-AFF6-E1555EECC8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D0E629-E12B-48E7-B017-F8E58304F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6C1AA8-B7C9-48D8-9EE3-D5339B6FE96D}"/>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5" name="Footer Placeholder 4">
            <a:extLst>
              <a:ext uri="{FF2B5EF4-FFF2-40B4-BE49-F238E27FC236}">
                <a16:creationId xmlns:a16="http://schemas.microsoft.com/office/drawing/2014/main" id="{93ED3EAE-AB9E-4BE0-B660-2CA7DA084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88016-7131-4EE6-AFD0-EE57B93C4719}"/>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61348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3CE4B-1C96-4A1E-8A4C-50C8059DC1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F328FE-F8BF-42FC-B104-F8919971B5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9A5C90-6149-4D87-9B4C-2C70034DDF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5512E-7079-44CA-8050-E67989054061}"/>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6" name="Footer Placeholder 5">
            <a:extLst>
              <a:ext uri="{FF2B5EF4-FFF2-40B4-BE49-F238E27FC236}">
                <a16:creationId xmlns:a16="http://schemas.microsoft.com/office/drawing/2014/main" id="{A6F244A8-3EFC-4EB0-B24A-7AF6CD9125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CA9CEA-1F49-4B0A-AEC4-3C3D5F6E91FF}"/>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227111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F63F1-8802-4379-99F7-A9EFD7463A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8422DB-3128-4A8C-BE32-DB5E141B96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466A6C-816F-4D93-8F98-35B77F8BAC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136A50-010C-49DC-95E2-D69BF902C1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DC9578-8D0C-46EF-808F-7E70C80F73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3BC637-F43E-46AA-95AB-70D5A4C1008B}"/>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8" name="Footer Placeholder 7">
            <a:extLst>
              <a:ext uri="{FF2B5EF4-FFF2-40B4-BE49-F238E27FC236}">
                <a16:creationId xmlns:a16="http://schemas.microsoft.com/office/drawing/2014/main" id="{E25A0E0C-660C-411C-AC75-F42552C1A9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32C6F8-1A7D-4E13-95B6-09C38D2997F3}"/>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289174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99B0C-4468-40DB-88BC-83261237C7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A467D4-1744-432B-B7D5-A9F26047910C}"/>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4" name="Footer Placeholder 3">
            <a:extLst>
              <a:ext uri="{FF2B5EF4-FFF2-40B4-BE49-F238E27FC236}">
                <a16:creationId xmlns:a16="http://schemas.microsoft.com/office/drawing/2014/main" id="{109F50CF-3513-4318-9A14-2379E6DB17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6A6B52-64AA-495F-8478-2D940B6D895A}"/>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977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E71F9-7DF8-4DB5-B1A9-82514072752F}"/>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3" name="Footer Placeholder 2">
            <a:extLst>
              <a:ext uri="{FF2B5EF4-FFF2-40B4-BE49-F238E27FC236}">
                <a16:creationId xmlns:a16="http://schemas.microsoft.com/office/drawing/2014/main" id="{C7689324-CD67-4186-8B50-ADA98C70B9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41E976-5290-477E-8C5A-A0646DB83B46}"/>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129791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9467-2619-4A6F-968C-E059A91A9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20FEA5-CEA8-4706-971B-E4B6C3CD60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B6DED0-2C04-4A59-BFC8-5E09CB8CB4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092A73-0F7C-487C-96F9-19D61F99380D}"/>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6" name="Footer Placeholder 5">
            <a:extLst>
              <a:ext uri="{FF2B5EF4-FFF2-40B4-BE49-F238E27FC236}">
                <a16:creationId xmlns:a16="http://schemas.microsoft.com/office/drawing/2014/main" id="{73F472D8-FA75-41DA-8496-29C3C774CB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65109C-2AB2-47EB-97D9-2EF616EC5598}"/>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164808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6CEC-414D-43D3-A7BF-CE7CDD975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2D2423-F359-4C98-BED5-248E24944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DCA84-1540-452E-9D02-3FAA0B49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64FAB-1812-44CF-8F0A-54638B019EB7}"/>
              </a:ext>
            </a:extLst>
          </p:cNvPr>
          <p:cNvSpPr>
            <a:spLocks noGrp="1"/>
          </p:cNvSpPr>
          <p:nvPr>
            <p:ph type="dt" sz="half" idx="10"/>
          </p:nvPr>
        </p:nvSpPr>
        <p:spPr/>
        <p:txBody>
          <a:bodyPr/>
          <a:lstStyle/>
          <a:p>
            <a:fld id="{A9BCAF68-A663-4237-8A68-4691A3BAD19B}" type="datetimeFigureOut">
              <a:rPr lang="en-US" smtClean="0"/>
              <a:t>05/22/2019</a:t>
            </a:fld>
            <a:endParaRPr lang="en-US"/>
          </a:p>
        </p:txBody>
      </p:sp>
      <p:sp>
        <p:nvSpPr>
          <p:cNvPr id="6" name="Footer Placeholder 5">
            <a:extLst>
              <a:ext uri="{FF2B5EF4-FFF2-40B4-BE49-F238E27FC236}">
                <a16:creationId xmlns:a16="http://schemas.microsoft.com/office/drawing/2014/main" id="{C4E29BF3-6456-4656-9572-8F4BFEB7C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3876AF-546A-427B-92C0-F448A5AFAB15}"/>
              </a:ext>
            </a:extLst>
          </p:cNvPr>
          <p:cNvSpPr>
            <a:spLocks noGrp="1"/>
          </p:cNvSpPr>
          <p:nvPr>
            <p:ph type="sldNum" sz="quarter" idx="12"/>
          </p:nvPr>
        </p:nvSpPr>
        <p:spPr/>
        <p:txBody>
          <a:bodyPr/>
          <a:lstStyle/>
          <a:p>
            <a:fld id="{3C8C422C-A8A4-4965-9D26-D2100FA0C61B}" type="slidenum">
              <a:rPr lang="en-US" smtClean="0"/>
              <a:t>‹#›</a:t>
            </a:fld>
            <a:endParaRPr lang="en-US"/>
          </a:p>
        </p:txBody>
      </p:sp>
    </p:spTree>
    <p:extLst>
      <p:ext uri="{BB962C8B-B14F-4D97-AF65-F5344CB8AC3E}">
        <p14:creationId xmlns:p14="http://schemas.microsoft.com/office/powerpoint/2010/main" val="383180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FF6DFF-2B79-4B97-9F10-79803B3A56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E7B84C-F9F6-4E5D-8604-60693FC931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30E1D1-E7AA-4160-97EB-B75BD63E1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CAF68-A663-4237-8A68-4691A3BAD19B}" type="datetimeFigureOut">
              <a:rPr lang="en-US" smtClean="0"/>
              <a:t>05/22/2019</a:t>
            </a:fld>
            <a:endParaRPr lang="en-US"/>
          </a:p>
        </p:txBody>
      </p:sp>
      <p:sp>
        <p:nvSpPr>
          <p:cNvPr id="5" name="Footer Placeholder 4">
            <a:extLst>
              <a:ext uri="{FF2B5EF4-FFF2-40B4-BE49-F238E27FC236}">
                <a16:creationId xmlns:a16="http://schemas.microsoft.com/office/drawing/2014/main" id="{E567670E-9495-4D29-95B0-8C3C68D59B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F1DA13-E44F-46ED-9E89-E3A0F57494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C422C-A8A4-4965-9D26-D2100FA0C61B}" type="slidenum">
              <a:rPr lang="en-US" smtClean="0"/>
              <a:t>‹#›</a:t>
            </a:fld>
            <a:endParaRPr lang="en-US"/>
          </a:p>
        </p:txBody>
      </p:sp>
    </p:spTree>
    <p:extLst>
      <p:ext uri="{BB962C8B-B14F-4D97-AF65-F5344CB8AC3E}">
        <p14:creationId xmlns:p14="http://schemas.microsoft.com/office/powerpoint/2010/main" val="738972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CFAC9-2AE9-4ADF-94E4-A585E116EC19}"/>
              </a:ext>
            </a:extLst>
          </p:cNvPr>
          <p:cNvSpPr>
            <a:spLocks noGrp="1"/>
          </p:cNvSpPr>
          <p:nvPr>
            <p:ph type="ctrTitle"/>
          </p:nvPr>
        </p:nvSpPr>
        <p:spPr/>
        <p:txBody>
          <a:bodyPr>
            <a:normAutofit fontScale="90000"/>
          </a:bodyPr>
          <a:lstStyle/>
          <a:p>
            <a:r>
              <a:rPr lang="en-US" dirty="0"/>
              <a:t>Grand List Property Values in Southern Vermont</a:t>
            </a:r>
            <a:br>
              <a:rPr lang="en-US" dirty="0"/>
            </a:br>
            <a:endParaRPr lang="en-US" dirty="0"/>
          </a:p>
        </p:txBody>
      </p:sp>
      <p:sp>
        <p:nvSpPr>
          <p:cNvPr id="3" name="Subtitle 2">
            <a:extLst>
              <a:ext uri="{FF2B5EF4-FFF2-40B4-BE49-F238E27FC236}">
                <a16:creationId xmlns:a16="http://schemas.microsoft.com/office/drawing/2014/main" id="{DA872E16-E109-450C-B2F1-721B22B46EA1}"/>
              </a:ext>
            </a:extLst>
          </p:cNvPr>
          <p:cNvSpPr>
            <a:spLocks noGrp="1"/>
          </p:cNvSpPr>
          <p:nvPr>
            <p:ph type="subTitle" idx="1"/>
          </p:nvPr>
        </p:nvSpPr>
        <p:spPr/>
        <p:txBody>
          <a:bodyPr>
            <a:normAutofit lnSpcReduction="10000"/>
          </a:bodyPr>
          <a:lstStyle/>
          <a:p>
            <a:r>
              <a:rPr lang="en-US" dirty="0"/>
              <a:t>Douglas Farnham, Policy Director and Economist</a:t>
            </a:r>
          </a:p>
          <a:p>
            <a:r>
              <a:rPr lang="en-US" dirty="0"/>
              <a:t>In consultation with Jake Feldman, Senior Fiscal Analyst</a:t>
            </a:r>
          </a:p>
          <a:p>
            <a:r>
              <a:rPr lang="en-US" dirty="0"/>
              <a:t> </a:t>
            </a:r>
          </a:p>
          <a:p>
            <a:r>
              <a:rPr lang="en-US" dirty="0"/>
              <a:t>Vermont Department of Taxes</a:t>
            </a:r>
          </a:p>
          <a:p>
            <a:endParaRPr lang="en-US" dirty="0"/>
          </a:p>
        </p:txBody>
      </p:sp>
    </p:spTree>
    <p:extLst>
      <p:ext uri="{BB962C8B-B14F-4D97-AF65-F5344CB8AC3E}">
        <p14:creationId xmlns:p14="http://schemas.microsoft.com/office/powerpoint/2010/main" val="3743105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51E15-E1A3-4A62-A8B8-A838D37A9873}"/>
              </a:ext>
            </a:extLst>
          </p:cNvPr>
          <p:cNvSpPr>
            <a:spLocks noGrp="1"/>
          </p:cNvSpPr>
          <p:nvPr>
            <p:ph type="title"/>
          </p:nvPr>
        </p:nvSpPr>
        <p:spPr/>
        <p:txBody>
          <a:bodyPr>
            <a:normAutofit fontScale="90000"/>
          </a:bodyPr>
          <a:lstStyle/>
          <a:p>
            <a:r>
              <a:rPr lang="en-US" dirty="0"/>
              <a:t>Figure 1 - Southern Vermont Property values as listed by municipal officials</a:t>
            </a:r>
            <a:br>
              <a:rPr lang="en-US" dirty="0"/>
            </a:br>
            <a:endParaRPr lang="en-US" dirty="0"/>
          </a:p>
        </p:txBody>
      </p:sp>
      <p:graphicFrame>
        <p:nvGraphicFramePr>
          <p:cNvPr id="7" name="Content Placeholder 6">
            <a:extLst>
              <a:ext uri="{FF2B5EF4-FFF2-40B4-BE49-F238E27FC236}">
                <a16:creationId xmlns:a16="http://schemas.microsoft.com/office/drawing/2014/main" id="{8DC3E002-5816-43B5-91AE-92BB1D7C9124}"/>
              </a:ext>
            </a:extLst>
          </p:cNvPr>
          <p:cNvGraphicFramePr>
            <a:graphicFrameLocks noGrp="1"/>
          </p:cNvGraphicFramePr>
          <p:nvPr>
            <p:ph idx="1"/>
            <p:extLst>
              <p:ext uri="{D42A27DB-BD31-4B8C-83A1-F6EECF244321}">
                <p14:modId xmlns:p14="http://schemas.microsoft.com/office/powerpoint/2010/main" val="3200706844"/>
              </p:ext>
            </p:extLst>
          </p:nvPr>
        </p:nvGraphicFramePr>
        <p:xfrm>
          <a:off x="838200" y="1825625"/>
          <a:ext cx="10515600" cy="3408848"/>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E662200C-EA44-42F2-B3A6-DFC0CE6FF0EA}"/>
              </a:ext>
            </a:extLst>
          </p:cNvPr>
          <p:cNvSpPr/>
          <p:nvPr/>
        </p:nvSpPr>
        <p:spPr>
          <a:xfrm>
            <a:off x="838200" y="5234473"/>
            <a:ext cx="10419826" cy="1477328"/>
          </a:xfrm>
          <a:prstGeom prst="rect">
            <a:avLst/>
          </a:prstGeom>
        </p:spPr>
        <p:txBody>
          <a:bodyPr wrap="square">
            <a:spAutoFit/>
          </a:bodyPr>
          <a:lstStyle/>
          <a:p>
            <a:r>
              <a:rPr lang="en-US" dirty="0"/>
              <a:t>Figure 1 shows the changes over the last 11 years in listed values in the southern six counties of Vermont. Listed value is the property value placed in the grand list and drives municipal and education property taxes. Listed values are adjusted during a reappraisal, at initial construction, if modifications are made to the property, or during the appeal process but generally stay constant until one of those activities occurs. Listed values are meant to reflect fair market value but are not adjusted regularly in Vermont.</a:t>
            </a:r>
          </a:p>
        </p:txBody>
      </p:sp>
    </p:spTree>
    <p:extLst>
      <p:ext uri="{BB962C8B-B14F-4D97-AF65-F5344CB8AC3E}">
        <p14:creationId xmlns:p14="http://schemas.microsoft.com/office/powerpoint/2010/main" val="851526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B6FF-7C33-45CE-9D6B-4BA5005C0A35}"/>
              </a:ext>
            </a:extLst>
          </p:cNvPr>
          <p:cNvSpPr>
            <a:spLocks noGrp="1"/>
          </p:cNvSpPr>
          <p:nvPr>
            <p:ph type="title"/>
          </p:nvPr>
        </p:nvSpPr>
        <p:spPr/>
        <p:txBody>
          <a:bodyPr>
            <a:normAutofit fontScale="90000"/>
          </a:bodyPr>
          <a:lstStyle/>
          <a:p>
            <a:r>
              <a:rPr lang="en-US" dirty="0"/>
              <a:t>Southern Vermont Property values as listed by municipal officials</a:t>
            </a:r>
            <a:br>
              <a:rPr lang="en-US" dirty="0"/>
            </a:br>
            <a:endParaRPr lang="en-US" dirty="0"/>
          </a:p>
        </p:txBody>
      </p:sp>
      <p:sp>
        <p:nvSpPr>
          <p:cNvPr id="3" name="Content Placeholder 2">
            <a:extLst>
              <a:ext uri="{FF2B5EF4-FFF2-40B4-BE49-F238E27FC236}">
                <a16:creationId xmlns:a16="http://schemas.microsoft.com/office/drawing/2014/main" id="{33DD94F8-E5D1-4B89-9B25-FD4B12E94277}"/>
              </a:ext>
            </a:extLst>
          </p:cNvPr>
          <p:cNvSpPr>
            <a:spLocks noGrp="1"/>
          </p:cNvSpPr>
          <p:nvPr>
            <p:ph idx="1"/>
          </p:nvPr>
        </p:nvSpPr>
        <p:spPr/>
        <p:txBody>
          <a:bodyPr>
            <a:normAutofit/>
          </a:bodyPr>
          <a:lstStyle/>
          <a:p>
            <a:r>
              <a:rPr lang="en-US" dirty="0"/>
              <a:t>Conclusions from this change of listed value are that Windsor and Orange Counties are relatively flat from a development perspective, Rutland experienced a spike during 2009 and 2010 which has recessed slightly, Bennington and Orange are essentially flat, and Addison and Windham are experiencing some commercial development.</a:t>
            </a:r>
          </a:p>
          <a:p>
            <a:endParaRPr lang="en-US" dirty="0"/>
          </a:p>
        </p:txBody>
      </p:sp>
    </p:spTree>
    <p:extLst>
      <p:ext uri="{BB962C8B-B14F-4D97-AF65-F5344CB8AC3E}">
        <p14:creationId xmlns:p14="http://schemas.microsoft.com/office/powerpoint/2010/main" val="418501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EB498-24C6-4439-878F-E23EEAAF19D6}"/>
              </a:ext>
            </a:extLst>
          </p:cNvPr>
          <p:cNvSpPr>
            <a:spLocks noGrp="1"/>
          </p:cNvSpPr>
          <p:nvPr>
            <p:ph type="title"/>
          </p:nvPr>
        </p:nvSpPr>
        <p:spPr/>
        <p:txBody>
          <a:bodyPr>
            <a:normAutofit fontScale="90000"/>
          </a:bodyPr>
          <a:lstStyle/>
          <a:p>
            <a:r>
              <a:rPr lang="en-US" dirty="0"/>
              <a:t> </a:t>
            </a:r>
            <a:br>
              <a:rPr lang="en-US" dirty="0"/>
            </a:br>
            <a:r>
              <a:rPr lang="en-US" dirty="0"/>
              <a:t>Figure 2 – Southern Vermont Property values if equalized by fair market value analysis</a:t>
            </a:r>
            <a:br>
              <a:rPr lang="en-US" dirty="0"/>
            </a:br>
            <a:endParaRPr lang="en-US" dirty="0"/>
          </a:p>
        </p:txBody>
      </p:sp>
      <p:graphicFrame>
        <p:nvGraphicFramePr>
          <p:cNvPr id="5" name="Content Placeholder 4">
            <a:extLst>
              <a:ext uri="{FF2B5EF4-FFF2-40B4-BE49-F238E27FC236}">
                <a16:creationId xmlns:a16="http://schemas.microsoft.com/office/drawing/2014/main" id="{42ACB76F-B824-49F0-BCF4-0D9BDA8B70EC}"/>
              </a:ext>
            </a:extLst>
          </p:cNvPr>
          <p:cNvGraphicFramePr>
            <a:graphicFrameLocks noGrp="1"/>
          </p:cNvGraphicFramePr>
          <p:nvPr>
            <p:ph idx="1"/>
            <p:extLst>
              <p:ext uri="{D42A27DB-BD31-4B8C-83A1-F6EECF244321}">
                <p14:modId xmlns:p14="http://schemas.microsoft.com/office/powerpoint/2010/main" val="1071709862"/>
              </p:ext>
            </p:extLst>
          </p:nvPr>
        </p:nvGraphicFramePr>
        <p:xfrm>
          <a:off x="838200" y="1825625"/>
          <a:ext cx="10515600" cy="295164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F1B66B72-F98C-4F7E-A27D-9731C006F700}"/>
              </a:ext>
            </a:extLst>
          </p:cNvPr>
          <p:cNvSpPr/>
          <p:nvPr/>
        </p:nvSpPr>
        <p:spPr>
          <a:xfrm>
            <a:off x="838199" y="4777273"/>
            <a:ext cx="10515600" cy="1561005"/>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Figure 2 shows the changes in property values over the last 11 years if you apply the fair market analysis conducted by the Department of Taxes to the commercial grand list. Every year, in collaboration with municipalities, the Department evaluates the last three years of sales to determine a common level of appraisal. Although this common level of appraisal is used to adjust the education tax rate, it can be very informative when you are trying to determine the relative health of your real estate market.</a:t>
            </a:r>
          </a:p>
        </p:txBody>
      </p:sp>
    </p:spTree>
    <p:extLst>
      <p:ext uri="{BB962C8B-B14F-4D97-AF65-F5344CB8AC3E}">
        <p14:creationId xmlns:p14="http://schemas.microsoft.com/office/powerpoint/2010/main" val="123110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FA40-F8F0-451E-833F-BDF2952A82A1}"/>
              </a:ext>
            </a:extLst>
          </p:cNvPr>
          <p:cNvSpPr>
            <a:spLocks noGrp="1"/>
          </p:cNvSpPr>
          <p:nvPr>
            <p:ph type="title"/>
          </p:nvPr>
        </p:nvSpPr>
        <p:spPr/>
        <p:txBody>
          <a:bodyPr/>
          <a:lstStyle/>
          <a:p>
            <a:r>
              <a:rPr lang="en-US" dirty="0"/>
              <a:t>Southern Vermont Property values if equalized by fair market value analysis</a:t>
            </a:r>
          </a:p>
        </p:txBody>
      </p:sp>
      <p:sp>
        <p:nvSpPr>
          <p:cNvPr id="3" name="Content Placeholder 2">
            <a:extLst>
              <a:ext uri="{FF2B5EF4-FFF2-40B4-BE49-F238E27FC236}">
                <a16:creationId xmlns:a16="http://schemas.microsoft.com/office/drawing/2014/main" id="{317EFD1E-0497-4F46-860A-E32690A46F8B}"/>
              </a:ext>
            </a:extLst>
          </p:cNvPr>
          <p:cNvSpPr>
            <a:spLocks noGrp="1"/>
          </p:cNvSpPr>
          <p:nvPr>
            <p:ph idx="1"/>
          </p:nvPr>
        </p:nvSpPr>
        <p:spPr/>
        <p:txBody>
          <a:bodyPr/>
          <a:lstStyle/>
          <a:p>
            <a:r>
              <a:rPr lang="en-US" dirty="0"/>
              <a:t>Using this approach, nearly all counties experienced significant loss in value after 2010. </a:t>
            </a:r>
          </a:p>
          <a:p>
            <a:pPr lvl="1"/>
            <a:r>
              <a:rPr lang="en-US" dirty="0"/>
              <a:t>Rutland county experienced the highest loss and has not yet demonstrated any signs of recovery.</a:t>
            </a:r>
          </a:p>
          <a:p>
            <a:pPr lvl="1"/>
            <a:r>
              <a:rPr lang="en-US" dirty="0"/>
              <a:t>Windsor, Windham, Bennington, and Addison counties have all experienced partial recoveries. </a:t>
            </a:r>
          </a:p>
          <a:p>
            <a:pPr lvl="1"/>
            <a:r>
              <a:rPr lang="en-US" dirty="0"/>
              <a:t>Orange county did not experience great loss but has also shown little sign of growth.</a:t>
            </a:r>
          </a:p>
          <a:p>
            <a:r>
              <a:rPr lang="en-US" dirty="0"/>
              <a:t>It is important to note that a detailed analysis of the growth would be necessary to determine the causes for the growth or loss in value.</a:t>
            </a:r>
          </a:p>
          <a:p>
            <a:endParaRPr lang="en-US" dirty="0"/>
          </a:p>
        </p:txBody>
      </p:sp>
    </p:spTree>
    <p:extLst>
      <p:ext uri="{BB962C8B-B14F-4D97-AF65-F5344CB8AC3E}">
        <p14:creationId xmlns:p14="http://schemas.microsoft.com/office/powerpoint/2010/main" val="390719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A16A7-B771-47B4-B6BF-353C4530B480}"/>
              </a:ext>
            </a:extLst>
          </p:cNvPr>
          <p:cNvSpPr>
            <a:spLocks noGrp="1"/>
          </p:cNvSpPr>
          <p:nvPr>
            <p:ph type="title"/>
          </p:nvPr>
        </p:nvSpPr>
        <p:spPr/>
        <p:txBody>
          <a:bodyPr>
            <a:normAutofit fontScale="90000"/>
          </a:bodyPr>
          <a:lstStyle/>
          <a:p>
            <a:r>
              <a:rPr lang="en-US" dirty="0"/>
              <a:t>Figure 3 – Southern Vermont Commercial Sales from 2006 to 2018</a:t>
            </a:r>
            <a:br>
              <a:rPr lang="en-US" dirty="0"/>
            </a:br>
            <a:endParaRPr lang="en-US" dirty="0"/>
          </a:p>
        </p:txBody>
      </p:sp>
      <p:graphicFrame>
        <p:nvGraphicFramePr>
          <p:cNvPr id="4" name="Content Placeholder 3">
            <a:extLst>
              <a:ext uri="{FF2B5EF4-FFF2-40B4-BE49-F238E27FC236}">
                <a16:creationId xmlns:a16="http://schemas.microsoft.com/office/drawing/2014/main" id="{57C61D2B-2BB5-4508-903E-BB0B97346A5F}"/>
              </a:ext>
            </a:extLst>
          </p:cNvPr>
          <p:cNvGraphicFramePr>
            <a:graphicFrameLocks noGrp="1"/>
          </p:cNvGraphicFramePr>
          <p:nvPr>
            <p:ph idx="1"/>
            <p:extLst>
              <p:ext uri="{D42A27DB-BD31-4B8C-83A1-F6EECF244321}">
                <p14:modId xmlns:p14="http://schemas.microsoft.com/office/powerpoint/2010/main" val="1329787763"/>
              </p:ext>
            </p:extLst>
          </p:nvPr>
        </p:nvGraphicFramePr>
        <p:xfrm>
          <a:off x="838200" y="1825625"/>
          <a:ext cx="10515600" cy="310213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051C54AD-1FC0-4574-95A9-F4A09F5BAB65}"/>
              </a:ext>
            </a:extLst>
          </p:cNvPr>
          <p:cNvSpPr/>
          <p:nvPr/>
        </p:nvSpPr>
        <p:spPr>
          <a:xfrm>
            <a:off x="838200" y="4927761"/>
            <a:ext cx="10515600" cy="1264642"/>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Figure 3 evaluates the volume of commercial sales occurring on a county by county basis. With the exception of Rutland County, all of the southern counties demonstrate varying levels of recovery on volume but have still not returned to pre-2010 sales volumes. Windsor county in the 2006-2009 period had a significant outlier event which added over 120 sales. </a:t>
            </a:r>
          </a:p>
        </p:txBody>
      </p:sp>
    </p:spTree>
    <p:extLst>
      <p:ext uri="{BB962C8B-B14F-4D97-AF65-F5344CB8AC3E}">
        <p14:creationId xmlns:p14="http://schemas.microsoft.com/office/powerpoint/2010/main" val="321494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C1FA-466F-450A-8D36-F3C6DD82A8FC}"/>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CA9F8A56-585D-4A47-9C85-94F28DA87A00}"/>
              </a:ext>
            </a:extLst>
          </p:cNvPr>
          <p:cNvSpPr>
            <a:spLocks noGrp="1"/>
          </p:cNvSpPr>
          <p:nvPr>
            <p:ph idx="1"/>
          </p:nvPr>
        </p:nvSpPr>
        <p:spPr/>
        <p:txBody>
          <a:bodyPr>
            <a:normAutofit fontScale="92500" lnSpcReduction="20000"/>
          </a:bodyPr>
          <a:lstStyle/>
          <a:p>
            <a:r>
              <a:rPr lang="en-US" dirty="0"/>
              <a:t>The real estate market is a complex system and analyzing it along these simple dimensions can be problematic. Addison county, for example, demonstrates healthy growth in value yet appears to be trending downward on volume while Rutland appeared to recover on volume but demonstrates the most pronounced loss of value.</a:t>
            </a:r>
          </a:p>
          <a:p>
            <a:r>
              <a:rPr lang="en-US" dirty="0"/>
              <a:t>All counties except Rutland county appear to be demonstrating recovery from the 2010 recession. </a:t>
            </a:r>
          </a:p>
          <a:p>
            <a:r>
              <a:rPr lang="en-US" dirty="0"/>
              <a:t>While the state as a whole has recently recovered the value lost during the recession, Addison county is the only county in Southern Vermont to cross over into growth.</a:t>
            </a:r>
          </a:p>
          <a:p>
            <a:r>
              <a:rPr lang="en-US" dirty="0"/>
              <a:t>Orange county is not demonstrating loss or growth.</a:t>
            </a:r>
          </a:p>
          <a:p>
            <a:r>
              <a:rPr lang="en-US" dirty="0"/>
              <a:t>Bennington, Windsor, and Windham are likely to cross over into growth in the next two years if a recession does not occur. </a:t>
            </a:r>
          </a:p>
        </p:txBody>
      </p:sp>
    </p:spTree>
    <p:extLst>
      <p:ext uri="{BB962C8B-B14F-4D97-AF65-F5344CB8AC3E}">
        <p14:creationId xmlns:p14="http://schemas.microsoft.com/office/powerpoint/2010/main" val="303703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4FE0C-824A-4F96-BC3D-ACEE4A6CC5CE}"/>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5BF7A4A-7C21-4CE7-8351-C78B6C8D7D5A}"/>
              </a:ext>
            </a:extLst>
          </p:cNvPr>
          <p:cNvSpPr>
            <a:spLocks noGrp="1"/>
          </p:cNvSpPr>
          <p:nvPr>
            <p:ph idx="1"/>
          </p:nvPr>
        </p:nvSpPr>
        <p:spPr/>
        <p:txBody>
          <a:bodyPr>
            <a:normAutofit fontScale="92500" lnSpcReduction="10000"/>
          </a:bodyPr>
          <a:lstStyle/>
          <a:p>
            <a:r>
              <a:rPr lang="en-US" dirty="0"/>
              <a:t>Real estate market loss is experienced differently as industries and economies change; the market of Southern Vermont has demonstrated significant shifts in the aggregate which are likely to be even more pronounced among specific property types or within individual districts.</a:t>
            </a:r>
          </a:p>
          <a:p>
            <a:r>
              <a:rPr lang="en-US" dirty="0"/>
              <a:t>Although education property taxes are adjusted annually to reflect changes in market value, this is not generally the case for municipal property taxes.</a:t>
            </a:r>
          </a:p>
          <a:p>
            <a:r>
              <a:rPr lang="en-US" dirty="0"/>
              <a:t>In a loss trend this is likely to place a disproportionate property tax burden on commercial structures which will add to business failures and a decline in economic activity.</a:t>
            </a:r>
          </a:p>
          <a:p>
            <a:r>
              <a:rPr lang="en-US" dirty="0"/>
              <a:t>If you were to evaluate all of the property data above in the context of inflation Vermont has not yet recovered from the Great Recession</a:t>
            </a:r>
          </a:p>
        </p:txBody>
      </p:sp>
    </p:spTree>
    <p:extLst>
      <p:ext uri="{BB962C8B-B14F-4D97-AF65-F5344CB8AC3E}">
        <p14:creationId xmlns:p14="http://schemas.microsoft.com/office/powerpoint/2010/main" val="2100996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3763-9474-4964-A987-749AFB32F5AD}"/>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8FFEC91D-3EC2-4BD4-8331-838189E12198}"/>
              </a:ext>
            </a:extLst>
          </p:cNvPr>
          <p:cNvSpPr>
            <a:spLocks noGrp="1"/>
          </p:cNvSpPr>
          <p:nvPr>
            <p:ph idx="1"/>
          </p:nvPr>
        </p:nvSpPr>
        <p:spPr/>
        <p:txBody>
          <a:bodyPr>
            <a:normAutofit fontScale="85000" lnSpcReduction="10000"/>
          </a:bodyPr>
          <a:lstStyle/>
          <a:p>
            <a:r>
              <a:rPr lang="en-US" dirty="0"/>
              <a:t>The Great Recession was somewhat unique in that it was property centric, the longest since world war 2, and a significant loss of net value across the country. </a:t>
            </a:r>
          </a:p>
          <a:p>
            <a:r>
              <a:rPr lang="en-US" dirty="0"/>
              <a:t>The next recession is not expected to impact property values to the same extent. This is an opinion and could easily become outdated if financial regulatory practices are weakened.</a:t>
            </a:r>
          </a:p>
          <a:p>
            <a:r>
              <a:rPr lang="en-US" dirty="0"/>
              <a:t>Long-term commercial activity requires that there be a sustainable relationship between operating expenses and potential revenues and property taxes are a major driver of operating expenses for many commercial (non-industrial) activities. </a:t>
            </a:r>
          </a:p>
          <a:p>
            <a:r>
              <a:rPr lang="en-US" dirty="0"/>
              <a:t>Mitigating those operating expenses by appropriately recognizing loss in fair market value at the municipal level can help create a more sustainable economic environment. This is fully within the discretion of municipal officials.</a:t>
            </a:r>
          </a:p>
          <a:p>
            <a:endParaRPr lang="en-US" dirty="0"/>
          </a:p>
        </p:txBody>
      </p:sp>
    </p:spTree>
    <p:extLst>
      <p:ext uri="{BB962C8B-B14F-4D97-AF65-F5344CB8AC3E}">
        <p14:creationId xmlns:p14="http://schemas.microsoft.com/office/powerpoint/2010/main" val="1011793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888</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Grand List Property Values in Southern Vermont </vt:lpstr>
      <vt:lpstr>Figure 1 - Southern Vermont Property values as listed by municipal officials </vt:lpstr>
      <vt:lpstr>Southern Vermont Property values as listed by municipal officials </vt:lpstr>
      <vt:lpstr>  Figure 2 – Southern Vermont Property values if equalized by fair market value analysis </vt:lpstr>
      <vt:lpstr>Southern Vermont Property values if equalized by fair market value analysis</vt:lpstr>
      <vt:lpstr>Figure 3 – Southern Vermont Commercial Sales from 2006 to 2018 </vt:lpstr>
      <vt:lpstr>Conclusions</vt:lpstr>
      <vt:lpstr>Conclusions</vt:lpstr>
      <vt:lpstr>Additional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 List Property Values in Southern Vermont </dc:title>
  <dc:creator>Farnham, Douglas</dc:creator>
  <cp:lastModifiedBy>Farnham, Douglas</cp:lastModifiedBy>
  <cp:revision>5</cp:revision>
  <dcterms:created xsi:type="dcterms:W3CDTF">2019-05-21T20:59:24Z</dcterms:created>
  <dcterms:modified xsi:type="dcterms:W3CDTF">2019-05-22T17:41:24Z</dcterms:modified>
</cp:coreProperties>
</file>