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7" r:id="rId5"/>
    <p:sldId id="259" r:id="rId6"/>
    <p:sldId id="271" r:id="rId7"/>
    <p:sldId id="273" r:id="rId8"/>
    <p:sldId id="272" r:id="rId9"/>
    <p:sldId id="274" r:id="rId10"/>
    <p:sldId id="275" r:id="rId11"/>
    <p:sldId id="265" r:id="rId12"/>
    <p:sldId id="260" r:id="rId13"/>
    <p:sldId id="261" r:id="rId14"/>
    <p:sldId id="258" r:id="rId15"/>
    <p:sldId id="264" r:id="rId16"/>
    <p:sldId id="266" r:id="rId17"/>
    <p:sldId id="267" r:id="rId18"/>
    <p:sldId id="268" r:id="rId19"/>
    <p:sldId id="269" r:id="rId20"/>
    <p:sldId id="277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A391B30-1EDD-457D-972A-5AA657160DEB}"/>
              </a:ext>
            </a:extLst>
          </p:cNvPr>
          <p:cNvSpPr txBox="1">
            <a:spLocks/>
          </p:cNvSpPr>
          <p:nvPr/>
        </p:nvSpPr>
        <p:spPr>
          <a:xfrm>
            <a:off x="718457" y="4384430"/>
            <a:ext cx="10963470" cy="21101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300" dirty="0">
                <a:solidFill>
                  <a:schemeClr val="bg1"/>
                </a:solidFill>
              </a:rPr>
              <a:t>Kevin Stapleton, Vermont Department of Labor</a:t>
            </a:r>
          </a:p>
          <a:p>
            <a:endParaRPr lang="en-US" sz="1600" spc="300" dirty="0">
              <a:solidFill>
                <a:schemeClr val="bg1"/>
              </a:solidFill>
            </a:endParaRPr>
          </a:p>
          <a:p>
            <a:r>
              <a:rPr lang="en-US" sz="3600" spc="300" dirty="0">
                <a:solidFill>
                  <a:schemeClr val="bg1"/>
                </a:solidFill>
              </a:rPr>
              <a:t>Jonathan Cooper, BCRC &amp; BCIC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A8BD0-0AEE-45FB-9838-AD6F068CCCD9}"/>
              </a:ext>
            </a:extLst>
          </p:cNvPr>
          <p:cNvSpPr txBox="1">
            <a:spLocks/>
          </p:cNvSpPr>
          <p:nvPr/>
        </p:nvSpPr>
        <p:spPr>
          <a:xfrm>
            <a:off x="0" y="1318845"/>
            <a:ext cx="12192000" cy="29545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pc="600" dirty="0">
                <a:solidFill>
                  <a:schemeClr val="tx1"/>
                </a:solidFill>
              </a:rPr>
              <a:t>REGIONAL ECONOMICS 201: MASTER CLASS</a:t>
            </a:r>
          </a:p>
        </p:txBody>
      </p:sp>
    </p:spTree>
    <p:extLst>
      <p:ext uri="{BB962C8B-B14F-4D97-AF65-F5344CB8AC3E}">
        <p14:creationId xmlns:p14="http://schemas.microsoft.com/office/powerpoint/2010/main" val="392868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76279-57DF-4B1F-A81F-657427A6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9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4703D8-64E6-48D9-9F26-FC34A22145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1" y="123935"/>
            <a:ext cx="10783078" cy="6610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63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8F9B11-E6E0-4077-9DBB-78681388A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7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E69980-9598-4CE9-A51A-E11A4015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inferences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B70387-06E6-4E83-A6CD-0307CECABE3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68C31-5518-4FF2-9D44-C41D5304B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E9106-337C-4B63-A0C4-687536891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7" t="11622" r="38005" b="3852"/>
          <a:stretch/>
        </p:blipFill>
        <p:spPr>
          <a:xfrm>
            <a:off x="6531933" y="70182"/>
            <a:ext cx="5230228" cy="67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DC98E0-ACC1-40DF-BD07-9FF139927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67" t="11622" r="25756" b="3975"/>
          <a:stretch/>
        </p:blipFill>
        <p:spPr>
          <a:xfrm>
            <a:off x="5327009" y="667016"/>
            <a:ext cx="6632895" cy="5130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A67102-A638-4F3F-8168-B3636017A1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0" t="58960" r="57255" b="7278"/>
          <a:stretch/>
        </p:blipFill>
        <p:spPr>
          <a:xfrm>
            <a:off x="581609" y="231917"/>
            <a:ext cx="4393064" cy="3007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D89F98-8DC9-4140-BCC9-0D51AF6EC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43" t="50000" r="27187" b="6195"/>
          <a:stretch/>
        </p:blipFill>
        <p:spPr>
          <a:xfrm>
            <a:off x="577093" y="3429000"/>
            <a:ext cx="4397579" cy="3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0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E31759-D0FF-4670-9639-EDF7F53AF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8" t="59205" r="55963" b="6195"/>
          <a:stretch/>
        </p:blipFill>
        <p:spPr>
          <a:xfrm>
            <a:off x="551507" y="424863"/>
            <a:ext cx="4335079" cy="29195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0A5E66-E20B-4089-B26A-BDB4C8F818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98" t="11743" r="25757" b="3730"/>
          <a:stretch/>
        </p:blipFill>
        <p:spPr>
          <a:xfrm>
            <a:off x="5207631" y="578840"/>
            <a:ext cx="6746681" cy="5220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5AC8A5-CA1C-4EBF-A67C-2919B4A34F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44" t="50000" r="27683" b="6195"/>
          <a:stretch/>
        </p:blipFill>
        <p:spPr>
          <a:xfrm>
            <a:off x="549478" y="3429000"/>
            <a:ext cx="4337109" cy="3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22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66ECEE-3785-4123-8AB4-8396A9C3A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59450" r="56789" b="7400"/>
          <a:stretch/>
        </p:blipFill>
        <p:spPr>
          <a:xfrm>
            <a:off x="551506" y="424862"/>
            <a:ext cx="4335079" cy="2865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E77E67-E8D5-4E19-806E-F9CA58CCE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29" t="11988" r="25826" b="3732"/>
          <a:stretch/>
        </p:blipFill>
        <p:spPr>
          <a:xfrm>
            <a:off x="5159229" y="555051"/>
            <a:ext cx="6795083" cy="524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115F4-B5BF-4F2F-A75F-EF8AE345F6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87" t="50000" r="27356" b="6195"/>
          <a:stretch/>
        </p:blipFill>
        <p:spPr>
          <a:xfrm>
            <a:off x="551505" y="3428222"/>
            <a:ext cx="4335079" cy="30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1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E69980-9598-4CE9-A51A-E11A4015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Inferences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522531-220B-409C-9CD7-9D077C891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2160D7-68CB-451B-9525-FE9C6485AD1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15F4BE-B8E2-41EF-924E-9F4F9EF54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86" t="12110" r="29266" b="8012"/>
          <a:stretch/>
        </p:blipFill>
        <p:spPr>
          <a:xfrm>
            <a:off x="6129806" y="169578"/>
            <a:ext cx="6034481" cy="64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5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1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4F717-3313-483E-AD09-0E02CEF9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Private-sector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50DD0-7D32-47AC-A0E3-43505AB7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1"/>
            <a:ext cx="4815840" cy="563807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Growing in prominence</a:t>
            </a:r>
          </a:p>
          <a:p>
            <a:r>
              <a:rPr lang="en-US" sz="3200" dirty="0"/>
              <a:t>Multiple access options</a:t>
            </a:r>
          </a:p>
          <a:p>
            <a:pPr lvl="1"/>
            <a:r>
              <a:rPr lang="en-US" sz="2900" dirty="0"/>
              <a:t>Subscription</a:t>
            </a:r>
          </a:p>
          <a:p>
            <a:pPr lvl="1"/>
            <a:r>
              <a:rPr lang="en-US" sz="2900" dirty="0"/>
              <a:t>Single project</a:t>
            </a:r>
          </a:p>
          <a:p>
            <a:pPr lvl="1"/>
            <a:r>
              <a:rPr lang="en-US" sz="2900" dirty="0"/>
              <a:t>On-the-clock</a:t>
            </a:r>
          </a:p>
          <a:p>
            <a:r>
              <a:rPr lang="en-US" sz="3200" dirty="0"/>
              <a:t>Powered by Big Data</a:t>
            </a:r>
          </a:p>
          <a:p>
            <a:r>
              <a:rPr lang="en-US" sz="3200" dirty="0"/>
              <a:t>Focus on UX</a:t>
            </a:r>
          </a:p>
          <a:p>
            <a:pPr lvl="1"/>
            <a:r>
              <a:rPr lang="en-US" sz="2900" dirty="0"/>
              <a:t>Visuals</a:t>
            </a:r>
          </a:p>
          <a:p>
            <a:pPr lvl="1"/>
            <a:r>
              <a:rPr lang="en-US" sz="2900" dirty="0"/>
              <a:t>Customizable templates</a:t>
            </a:r>
          </a:p>
          <a:p>
            <a:pPr lvl="1"/>
            <a:r>
              <a:rPr lang="en-US" sz="2900" dirty="0"/>
              <a:t>Projections and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95A17-0779-4CFF-9D1B-8E79A7B9E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4F717-3313-483E-AD09-0E02CEF9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audience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50DD0-7D32-47AC-A0E3-43505AB7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1"/>
            <a:ext cx="4815840" cy="563807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Economic Developers</a:t>
            </a:r>
          </a:p>
          <a:p>
            <a:pPr lvl="1"/>
            <a:r>
              <a:rPr lang="en-US" sz="2900" dirty="0"/>
              <a:t>Consultants/Site selectors</a:t>
            </a:r>
          </a:p>
          <a:p>
            <a:pPr lvl="1"/>
            <a:r>
              <a:rPr lang="en-US" sz="2900" dirty="0"/>
              <a:t>Regional &amp; non-profit groups</a:t>
            </a:r>
          </a:p>
          <a:p>
            <a:r>
              <a:rPr lang="en-US" sz="3200" dirty="0"/>
              <a:t>Employers</a:t>
            </a:r>
          </a:p>
          <a:p>
            <a:pPr lvl="1"/>
            <a:r>
              <a:rPr lang="en-US" sz="2900" dirty="0"/>
              <a:t>HR offices</a:t>
            </a:r>
          </a:p>
          <a:p>
            <a:pPr lvl="1"/>
            <a:r>
              <a:rPr lang="en-US" sz="2900" dirty="0"/>
              <a:t>Training providers</a:t>
            </a:r>
          </a:p>
          <a:p>
            <a:r>
              <a:rPr lang="en-US" sz="3200" dirty="0"/>
              <a:t>State &amp; Federal Agencies</a:t>
            </a:r>
          </a:p>
          <a:p>
            <a:pPr lvl="1"/>
            <a:r>
              <a:rPr lang="en-US" sz="2900" dirty="0"/>
              <a:t>Labor</a:t>
            </a:r>
          </a:p>
          <a:p>
            <a:pPr lvl="1"/>
            <a:r>
              <a:rPr lang="en-US" sz="2900" dirty="0"/>
              <a:t>Workforce</a:t>
            </a:r>
          </a:p>
          <a:p>
            <a:pPr lvl="1"/>
            <a:r>
              <a:rPr lang="en-US" sz="2900" dirty="0"/>
              <a:t>Education</a:t>
            </a:r>
          </a:p>
          <a:p>
            <a:pPr lvl="1"/>
            <a:r>
              <a:rPr lang="en-US" sz="2900" dirty="0"/>
              <a:t>Researchers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95A17-0779-4CFF-9D1B-8E79A7B9E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4F717-3313-483E-AD09-0E02CEF9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labor market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50DD0-7D32-47AC-A0E3-43505AB7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1"/>
            <a:ext cx="4815840" cy="5638074"/>
          </a:xfrm>
        </p:spPr>
        <p:txBody>
          <a:bodyPr>
            <a:normAutofit/>
          </a:bodyPr>
          <a:lstStyle/>
          <a:p>
            <a:r>
              <a:rPr lang="en-US" sz="2900" dirty="0"/>
              <a:t>Job posting analytics</a:t>
            </a:r>
          </a:p>
          <a:p>
            <a:pPr lvl="1"/>
            <a:r>
              <a:rPr lang="en-US" sz="2600" dirty="0"/>
              <a:t>Inputs employment postings on job websites</a:t>
            </a:r>
          </a:p>
          <a:p>
            <a:pPr lvl="1"/>
            <a:r>
              <a:rPr lang="en-US" sz="2600" dirty="0"/>
              <a:t>Tracks demand by industry, occupation, geography, skills, wage, and certification</a:t>
            </a:r>
          </a:p>
          <a:p>
            <a:r>
              <a:rPr lang="en-US" sz="2900" dirty="0"/>
              <a:t>Three advantages</a:t>
            </a:r>
          </a:p>
          <a:p>
            <a:pPr lvl="1"/>
            <a:r>
              <a:rPr lang="en-US" sz="2600" dirty="0"/>
              <a:t>Timeliness of daily updates</a:t>
            </a:r>
          </a:p>
          <a:p>
            <a:pPr lvl="1"/>
            <a:r>
              <a:rPr lang="en-US" sz="2600" dirty="0"/>
              <a:t>Flexibility of data search</a:t>
            </a:r>
          </a:p>
          <a:p>
            <a:pPr lvl="1"/>
            <a:r>
              <a:rPr lang="en-US" sz="2600" dirty="0"/>
              <a:t>Compatibility with O*NET-SOC and NAICS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95A17-0779-4CFF-9D1B-8E79A7B9E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0620" y="4127382"/>
            <a:ext cx="3794760" cy="2480637"/>
          </a:xfrm>
        </p:spPr>
        <p:txBody>
          <a:bodyPr>
            <a:normAutofit fontScale="92500" lnSpcReduction="10000"/>
          </a:bodyPr>
          <a:lstStyle/>
          <a:p>
            <a:r>
              <a:rPr lang="en-US" spc="300" dirty="0">
                <a:solidFill>
                  <a:schemeClr val="bg1"/>
                </a:solidFill>
              </a:rPr>
              <a:t>“Tools like Burning Glass help us tell the story. Everybody, at the highest level, comes to us for that data. </a:t>
            </a:r>
            <a:r>
              <a:rPr lang="en-US" b="1" spc="300" dirty="0">
                <a:solidFill>
                  <a:schemeClr val="bg1"/>
                </a:solidFill>
              </a:rPr>
              <a:t>It’s so baked into our system now that we don’t even question it. </a:t>
            </a:r>
            <a:r>
              <a:rPr lang="en-US" spc="300" dirty="0">
                <a:solidFill>
                  <a:schemeClr val="bg1"/>
                </a:solidFill>
              </a:rPr>
              <a:t>We will always have demand now that we can show what it can do.”</a:t>
            </a:r>
          </a:p>
          <a:p>
            <a:r>
              <a:rPr lang="en-US" dirty="0">
                <a:solidFill>
                  <a:schemeClr val="bg1"/>
                </a:solidFill>
              </a:rPr>
              <a:t>Alan Spell</a:t>
            </a:r>
          </a:p>
          <a:p>
            <a:r>
              <a:rPr lang="en-US" dirty="0">
                <a:solidFill>
                  <a:schemeClr val="bg1"/>
                </a:solidFill>
              </a:rPr>
              <a:t>Research Manager, Missouri Department of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155168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4F717-3313-483E-AD09-0E02CEF9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labor market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50DD0-7D32-47AC-A0E3-43505AB7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0"/>
            <a:ext cx="4815840" cy="6053329"/>
          </a:xfrm>
        </p:spPr>
        <p:txBody>
          <a:bodyPr>
            <a:normAutofit/>
          </a:bodyPr>
          <a:lstStyle/>
          <a:p>
            <a:r>
              <a:rPr lang="en-US" sz="2900" dirty="0"/>
              <a:t>Key limitations</a:t>
            </a:r>
          </a:p>
          <a:p>
            <a:pPr lvl="1"/>
            <a:r>
              <a:rPr lang="en-US" sz="2600" dirty="0"/>
              <a:t>Online-only sources favor higher-paying professional jobs in urban areas</a:t>
            </a:r>
          </a:p>
          <a:p>
            <a:pPr lvl="1"/>
            <a:r>
              <a:rPr lang="en-US" sz="2600" dirty="0"/>
              <a:t>Informal and non-public searches (internal hiring) unaccounted for</a:t>
            </a:r>
          </a:p>
          <a:p>
            <a:pPr lvl="1"/>
            <a:r>
              <a:rPr lang="en-US" sz="2600" dirty="0"/>
              <a:t>Hard to infer skill priorities</a:t>
            </a:r>
          </a:p>
          <a:p>
            <a:pPr lvl="1"/>
            <a:r>
              <a:rPr lang="en-US" sz="2600" dirty="0"/>
              <a:t>Only tracks job listings</a:t>
            </a:r>
          </a:p>
          <a:p>
            <a:pPr lvl="2"/>
            <a:r>
              <a:rPr lang="en-US" sz="2600" dirty="0"/>
              <a:t>Not all listings are openings</a:t>
            </a:r>
          </a:p>
          <a:p>
            <a:pPr lvl="2"/>
            <a:r>
              <a:rPr lang="en-US" sz="2600" dirty="0"/>
              <a:t>Doesn’t track job hires!</a:t>
            </a:r>
          </a:p>
          <a:p>
            <a:pPr lvl="3"/>
            <a:r>
              <a:rPr lang="en-US" sz="2600" dirty="0"/>
              <a:t>Discounts interview skills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95A17-0779-4CFF-9D1B-8E79A7B9E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4F717-3313-483E-AD09-0E02CEF9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labor market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50DD0-7D32-47AC-A0E3-43505AB7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1"/>
            <a:ext cx="4815840" cy="5638074"/>
          </a:xfrm>
        </p:spPr>
        <p:txBody>
          <a:bodyPr>
            <a:normAutofit/>
          </a:bodyPr>
          <a:lstStyle/>
          <a:p>
            <a:r>
              <a:rPr lang="en-US" sz="2900" dirty="0"/>
              <a:t>High-value scenario</a:t>
            </a:r>
          </a:p>
          <a:p>
            <a:pPr lvl="1"/>
            <a:r>
              <a:rPr lang="en-US" sz="2800" dirty="0"/>
              <a:t>Workforce Innovation and Opportunity Act (WIOA) provides program funding but emphasizes sector-driven approaches</a:t>
            </a:r>
          </a:p>
          <a:p>
            <a:pPr lvl="1"/>
            <a:r>
              <a:rPr lang="en-US" sz="2800" dirty="0"/>
              <a:t>Plant closure is announced: DOL Rapid Response teams are deployed, and use RTLMI to identify best matches for affected workers</a:t>
            </a:r>
            <a:endParaRPr lang="en-US" sz="2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95A17-0779-4CFF-9D1B-8E79A7B9E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8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4F717-3313-483E-AD09-0E02CEF9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&amp; Spatial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50DD0-7D32-47AC-A0E3-43505AB7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1"/>
            <a:ext cx="4815840" cy="5638074"/>
          </a:xfrm>
        </p:spPr>
        <p:txBody>
          <a:bodyPr>
            <a:normAutofit/>
          </a:bodyPr>
          <a:lstStyle/>
          <a:p>
            <a:r>
              <a:rPr lang="en-US" sz="3200" dirty="0"/>
              <a:t>Public &amp; private data</a:t>
            </a:r>
          </a:p>
          <a:p>
            <a:pPr lvl="1"/>
            <a:r>
              <a:rPr lang="en-US" sz="2800" dirty="0"/>
              <a:t>ACS, Bureau of Labor Statistics, State agencies</a:t>
            </a:r>
          </a:p>
          <a:p>
            <a:pPr lvl="1"/>
            <a:r>
              <a:rPr lang="en-US" sz="2800" dirty="0"/>
              <a:t>National GfK MRI consumer and household surveys for lifestyle and spending data</a:t>
            </a:r>
          </a:p>
          <a:p>
            <a:r>
              <a:rPr lang="en-US" sz="3100" dirty="0"/>
              <a:t>Prioritizes visual dynamism</a:t>
            </a:r>
          </a:p>
          <a:p>
            <a:r>
              <a:rPr lang="en-US" sz="3100" dirty="0"/>
              <a:t>Spatial first: project area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95A17-0779-4CFF-9D1B-8E79A7B9E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9A142-ABFF-4658-AB0B-449C9542A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9" t="12844" r="14610" b="4945"/>
          <a:stretch/>
        </p:blipFill>
        <p:spPr>
          <a:xfrm>
            <a:off x="770712" y="3473745"/>
            <a:ext cx="4554575" cy="2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5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09A61B-C841-4768-B971-0D29167C0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4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E5ADFC-F902-42C7-8654-FC4C736A6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6495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E70610F701A42B8AFD5CA2EAE96F6" ma:contentTypeVersion="10" ma:contentTypeDescription="Create a new document." ma:contentTypeScope="" ma:versionID="cc5a22c831280f7ef1aae676eae1e57a">
  <xsd:schema xmlns:xsd="http://www.w3.org/2001/XMLSchema" xmlns:xs="http://www.w3.org/2001/XMLSchema" xmlns:p="http://schemas.microsoft.com/office/2006/metadata/properties" xmlns:ns2="bffcd615-6c2c-4d0a-b90a-05a2891f86b8" xmlns:ns3="a2a3f664-1a5c-49c1-8d4a-d449afb12d6f" targetNamespace="http://schemas.microsoft.com/office/2006/metadata/properties" ma:root="true" ma:fieldsID="970184e15badcf1ad2120b0bb6385b87" ns2:_="" ns3:_="">
    <xsd:import namespace="bffcd615-6c2c-4d0a-b90a-05a2891f86b8"/>
    <xsd:import namespace="a2a3f664-1a5c-49c1-8d4a-d449afb12d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cd615-6c2c-4d0a-b90a-05a2891f8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3f664-1a5c-49c1-8d4a-d449afb12d6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D218D-B10E-4256-A677-85C782031AD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bffcd615-6c2c-4d0a-b90a-05a2891f86b8"/>
    <ds:schemaRef ds:uri="http://purl.org/dc/dcmitype/"/>
    <ds:schemaRef ds:uri="http://schemas.openxmlformats.org/package/2006/metadata/core-properties"/>
    <ds:schemaRef ds:uri="a2a3f664-1a5c-49c1-8d4a-d449afb12d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7AE98A-AB85-49C8-B396-217CEF2A95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8280C3-6ADD-471A-A7D1-BD188D296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fcd615-6c2c-4d0a-b90a-05a2891f86b8"/>
    <ds:schemaRef ds:uri="a2a3f664-1a5c-49c1-8d4a-d449afb12d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312</TotalTime>
  <Words>310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Parcel</vt:lpstr>
      <vt:lpstr>PowerPoint Presentation</vt:lpstr>
      <vt:lpstr>Private-sector data</vt:lpstr>
      <vt:lpstr>About the audience</vt:lpstr>
      <vt:lpstr>Real-time labor market information</vt:lpstr>
      <vt:lpstr>Real-time labor market information</vt:lpstr>
      <vt:lpstr>Real-time labor market information</vt:lpstr>
      <vt:lpstr>GIS &amp; Spatial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 inferences</vt:lpstr>
      <vt:lpstr>PowerPoint Presentation</vt:lpstr>
      <vt:lpstr>PowerPoint Presentation</vt:lpstr>
      <vt:lpstr>PowerPoint Presentation</vt:lpstr>
      <vt:lpstr>Spending Inferences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Cooper</dc:creator>
  <cp:lastModifiedBy>Jonathan Cooper</cp:lastModifiedBy>
  <cp:revision>18</cp:revision>
  <dcterms:created xsi:type="dcterms:W3CDTF">2019-05-23T04:03:04Z</dcterms:created>
  <dcterms:modified xsi:type="dcterms:W3CDTF">2019-05-23T09:18:25Z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0x010100757E70610F701A42B8AFD5CA2EAE96F6</vt:lpwstr>
  </property>
</Properties>
</file>