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4" r:id="rId5"/>
    <p:sldId id="265" r:id="rId6"/>
    <p:sldId id="263" r:id="rId7"/>
    <p:sldId id="282" r:id="rId8"/>
    <p:sldId id="261" r:id="rId9"/>
    <p:sldId id="266" r:id="rId10"/>
    <p:sldId id="267" r:id="rId11"/>
    <p:sldId id="278" r:id="rId12"/>
    <p:sldId id="279" r:id="rId13"/>
    <p:sldId id="268" r:id="rId14"/>
    <p:sldId id="277" r:id="rId15"/>
    <p:sldId id="269" r:id="rId16"/>
    <p:sldId id="270" r:id="rId17"/>
    <p:sldId id="281" r:id="rId18"/>
    <p:sldId id="271" r:id="rId19"/>
    <p:sldId id="272" r:id="rId20"/>
    <p:sldId id="273" r:id="rId21"/>
    <p:sldId id="280" r:id="rId22"/>
    <p:sldId id="274" r:id="rId23"/>
    <p:sldId id="275" r:id="rId24"/>
    <p:sldId id="264" r:id="rId25"/>
    <p:sldId id="276" r:id="rId26"/>
    <p:sldId id="262" r:id="rId27"/>
    <p:sldId id="260" r:id="rId28"/>
    <p:sldId id="259"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282" autoAdjust="0"/>
    <p:restoredTop sz="94660"/>
  </p:normalViewPr>
  <p:slideViewPr>
    <p:cSldViewPr snapToGrid="0">
      <p:cViewPr varScale="1">
        <p:scale>
          <a:sx n="54" d="100"/>
          <a:sy n="54" d="100"/>
        </p:scale>
        <p:origin x="6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7BB1-51D6-4FFC-BB7C-E25342313B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B11E64-57C6-4B12-A9F6-D01436B997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19AB67-E055-4D68-822A-0FC80EF1C040}"/>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5" name="Footer Placeholder 4">
            <a:extLst>
              <a:ext uri="{FF2B5EF4-FFF2-40B4-BE49-F238E27FC236}">
                <a16:creationId xmlns:a16="http://schemas.microsoft.com/office/drawing/2014/main" id="{01C85920-1FB2-4513-BAE3-A6E7A5AAD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3EC84-9DC9-4377-8FFF-05F6B2B7216A}"/>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4010562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C0B7-50DA-4C83-B46F-659D7FA460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58324E-80C0-4069-B76F-997B842270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2FB52-8607-435A-835A-2F2EFE9686C4}"/>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5" name="Footer Placeholder 4">
            <a:extLst>
              <a:ext uri="{FF2B5EF4-FFF2-40B4-BE49-F238E27FC236}">
                <a16:creationId xmlns:a16="http://schemas.microsoft.com/office/drawing/2014/main" id="{FE722940-053A-4A34-9F10-C9A7943C2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F4D44-266B-449F-8C31-9C896275409A}"/>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132164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F83FA-F9BB-485F-905A-BC5960DFA8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B5E114-9F8E-4303-9824-A42A0D4E4C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51685-6067-4EE6-BF2B-C73D05F2AF8D}"/>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5" name="Footer Placeholder 4">
            <a:extLst>
              <a:ext uri="{FF2B5EF4-FFF2-40B4-BE49-F238E27FC236}">
                <a16:creationId xmlns:a16="http://schemas.microsoft.com/office/drawing/2014/main" id="{490CBA7A-E52D-4D80-B602-CE94E701A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0F893-029B-4105-8203-DCF93941C2D5}"/>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2511570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008B-9C57-4E92-9485-4044A8439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84141-0F32-4E83-A211-B708706AA3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1BDE1-FD3C-4FE0-81EF-EB904F602C88}"/>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5" name="Footer Placeholder 4">
            <a:extLst>
              <a:ext uri="{FF2B5EF4-FFF2-40B4-BE49-F238E27FC236}">
                <a16:creationId xmlns:a16="http://schemas.microsoft.com/office/drawing/2014/main" id="{14060C12-F08A-4E22-B043-2C5358316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010C8-9A78-4DDC-94C0-EE98BC23488C}"/>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4184538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EFAE4-696C-4326-BEDD-5384797A79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A7C5E5-AFAB-4421-AFF4-568A0A2369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D9A451-F26E-477F-ABD1-E0E3E7C5F7DB}"/>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5" name="Footer Placeholder 4">
            <a:extLst>
              <a:ext uri="{FF2B5EF4-FFF2-40B4-BE49-F238E27FC236}">
                <a16:creationId xmlns:a16="http://schemas.microsoft.com/office/drawing/2014/main" id="{E5D717B6-FE6F-4A85-AF3F-87B6D7586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4E1C8-5598-4742-9D86-914A35F58D26}"/>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363158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9FEC2-923C-4A77-8986-55DA3734D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4F794A-24F1-4048-A24A-7394E00C7D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717C2-6538-4541-AD9C-A53A83E45C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F339D-7B67-4753-9006-E9A54BEAB0D7}"/>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6" name="Footer Placeholder 5">
            <a:extLst>
              <a:ext uri="{FF2B5EF4-FFF2-40B4-BE49-F238E27FC236}">
                <a16:creationId xmlns:a16="http://schemas.microsoft.com/office/drawing/2014/main" id="{ECD62C89-6BB0-495D-B3C1-CB2BB335D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08841-3D40-4D4F-BB11-4CFF31851935}"/>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1220318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5BD0E-E8F6-467A-9E9C-57FEDE1D19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46C82-895A-4017-8F68-825AF23F63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D24F69-6C68-4000-9B4C-30BA4C3A52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DE69B0-F19F-4585-B551-CE240C477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3877E4-CD74-4629-8057-17A0EBBBE76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5ADC62-CEA6-4724-A445-ADD07648B71E}"/>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8" name="Footer Placeholder 7">
            <a:extLst>
              <a:ext uri="{FF2B5EF4-FFF2-40B4-BE49-F238E27FC236}">
                <a16:creationId xmlns:a16="http://schemas.microsoft.com/office/drawing/2014/main" id="{2C1BA7E1-56E0-4FD3-9E2B-032FEC775C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60B18D-4ADA-4E78-B63F-F1292753897F}"/>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222897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0B87-2368-4994-8378-EEEE7D7772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3EEA9C-F68B-4ABA-9D78-0C3E2D8594C1}"/>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4" name="Footer Placeholder 3">
            <a:extLst>
              <a:ext uri="{FF2B5EF4-FFF2-40B4-BE49-F238E27FC236}">
                <a16:creationId xmlns:a16="http://schemas.microsoft.com/office/drawing/2014/main" id="{ADBCCFD4-3640-4B07-9D64-D056E8025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6D160E-1521-41F1-AC89-2B7237F60CAA}"/>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924555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170797-8F22-44EB-82C9-13C9483F9CF6}"/>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3" name="Footer Placeholder 2">
            <a:extLst>
              <a:ext uri="{FF2B5EF4-FFF2-40B4-BE49-F238E27FC236}">
                <a16:creationId xmlns:a16="http://schemas.microsoft.com/office/drawing/2014/main" id="{32770FF5-B460-48D0-9914-50DB9F17CA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C9AE83-38F0-4EBA-9162-8EC908FF33F5}"/>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19456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5A89-8DE2-4572-B1B8-D9E6C2D6B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1AACE1-4697-4DBA-A710-047F1A81E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880C1C-0CB9-45C4-9198-92B60F6BE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DD80B4-EE8B-4B26-B076-685E0BCC0EB5}"/>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6" name="Footer Placeholder 5">
            <a:extLst>
              <a:ext uri="{FF2B5EF4-FFF2-40B4-BE49-F238E27FC236}">
                <a16:creationId xmlns:a16="http://schemas.microsoft.com/office/drawing/2014/main" id="{3079FA2D-B203-4178-BC80-4E4F8D5E3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3621E-1066-4A71-9A42-96B9439A1B4A}"/>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54187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3155B-4317-4007-AA26-4ABD726BDE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9504D4-EA5B-42CF-9404-979F54D84F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AC85AF-0650-4AE0-8FD0-1427529F1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668B63-CD87-4C7C-9AB5-1CC3DE59589A}"/>
              </a:ext>
            </a:extLst>
          </p:cNvPr>
          <p:cNvSpPr>
            <a:spLocks noGrp="1"/>
          </p:cNvSpPr>
          <p:nvPr>
            <p:ph type="dt" sz="half" idx="10"/>
          </p:nvPr>
        </p:nvSpPr>
        <p:spPr/>
        <p:txBody>
          <a:bodyPr/>
          <a:lstStyle/>
          <a:p>
            <a:fld id="{9A6B98C1-F5A7-404B-8A9A-828F22087152}" type="datetimeFigureOut">
              <a:rPr lang="en-US" smtClean="0"/>
              <a:t>5/30/2018</a:t>
            </a:fld>
            <a:endParaRPr lang="en-US"/>
          </a:p>
        </p:txBody>
      </p:sp>
      <p:sp>
        <p:nvSpPr>
          <p:cNvPr id="6" name="Footer Placeholder 5">
            <a:extLst>
              <a:ext uri="{FF2B5EF4-FFF2-40B4-BE49-F238E27FC236}">
                <a16:creationId xmlns:a16="http://schemas.microsoft.com/office/drawing/2014/main" id="{E982902F-1219-45C8-B373-86F7BBF938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A7800D-4A6C-4A1B-AB14-2DD894B915AA}"/>
              </a:ext>
            </a:extLst>
          </p:cNvPr>
          <p:cNvSpPr>
            <a:spLocks noGrp="1"/>
          </p:cNvSpPr>
          <p:nvPr>
            <p:ph type="sldNum" sz="quarter" idx="12"/>
          </p:nvPr>
        </p:nvSpPr>
        <p:spPr/>
        <p:txBody>
          <a:bodyPr/>
          <a:lstStyle/>
          <a:p>
            <a:fld id="{A8A3F634-2B99-4E34-9D0C-CD04DCB217CB}" type="slidenum">
              <a:rPr lang="en-US" smtClean="0"/>
              <a:t>‹#›</a:t>
            </a:fld>
            <a:endParaRPr lang="en-US"/>
          </a:p>
        </p:txBody>
      </p:sp>
    </p:spTree>
    <p:extLst>
      <p:ext uri="{BB962C8B-B14F-4D97-AF65-F5344CB8AC3E}">
        <p14:creationId xmlns:p14="http://schemas.microsoft.com/office/powerpoint/2010/main" val="417750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9C5F79-63C6-4C91-BC87-33403D363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6929BE-D95A-43DC-AC22-FF44685810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99430-267D-4D3C-AB52-63329CDD5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B98C1-F5A7-404B-8A9A-828F22087152}" type="datetimeFigureOut">
              <a:rPr lang="en-US" smtClean="0"/>
              <a:t>5/30/2018</a:t>
            </a:fld>
            <a:endParaRPr lang="en-US"/>
          </a:p>
        </p:txBody>
      </p:sp>
      <p:sp>
        <p:nvSpPr>
          <p:cNvPr id="5" name="Footer Placeholder 4">
            <a:extLst>
              <a:ext uri="{FF2B5EF4-FFF2-40B4-BE49-F238E27FC236}">
                <a16:creationId xmlns:a16="http://schemas.microsoft.com/office/drawing/2014/main" id="{E277B03A-C487-46CF-BEF9-F6875ED3FC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04A7F0-9A12-45C7-9C94-F1C1005E6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3F634-2B99-4E34-9D0C-CD04DCB217CB}" type="slidenum">
              <a:rPr lang="en-US" smtClean="0"/>
              <a:t>‹#›</a:t>
            </a:fld>
            <a:endParaRPr lang="en-US"/>
          </a:p>
        </p:txBody>
      </p:sp>
    </p:spTree>
    <p:extLst>
      <p:ext uri="{BB962C8B-B14F-4D97-AF65-F5344CB8AC3E}">
        <p14:creationId xmlns:p14="http://schemas.microsoft.com/office/powerpoint/2010/main" val="164961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372F4B-E3E3-4F4A-B884-1C0EECDFC9C8}"/>
              </a:ext>
            </a:extLst>
          </p:cNvPr>
          <p:cNvPicPr>
            <a:picLocks noChangeAspect="1"/>
          </p:cNvPicPr>
          <p:nvPr/>
        </p:nvPicPr>
        <p:blipFill rotWithShape="1">
          <a:blip r:embed="rId2">
            <a:extLst>
              <a:ext uri="{28A0092B-C50C-407E-A947-70E740481C1C}">
                <a14:useLocalDpi xmlns:a14="http://schemas.microsoft.com/office/drawing/2010/main" val="0"/>
              </a:ext>
            </a:extLst>
          </a:blip>
          <a:srcRect l="13618" t="15356" r="12504" b="17026"/>
          <a:stretch/>
        </p:blipFill>
        <p:spPr>
          <a:xfrm>
            <a:off x="2834769" y="444144"/>
            <a:ext cx="6522461" cy="5969712"/>
          </a:xfrm>
          <a:prstGeom prst="rect">
            <a:avLst/>
          </a:prstGeom>
        </p:spPr>
      </p:pic>
    </p:spTree>
    <p:extLst>
      <p:ext uri="{BB962C8B-B14F-4D97-AF65-F5344CB8AC3E}">
        <p14:creationId xmlns:p14="http://schemas.microsoft.com/office/powerpoint/2010/main" val="3092689221"/>
      </p:ext>
    </p:extLst>
  </p:cSld>
  <p:clrMapOvr>
    <a:masterClrMapping/>
  </p:clrMapOvr>
  <mc:AlternateContent xmlns:mc="http://schemas.openxmlformats.org/markup-compatibility/2006">
    <mc:Choice xmlns:p14="http://schemas.microsoft.com/office/powerpoint/2010/main" Requires="p14">
      <p:transition spd="slow" p14:dur="2000" advTm="5483"/>
    </mc:Choice>
    <mc:Fallback>
      <p:transition spd="slow" advTm="54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20F89-75EC-4D9E-BE73-AFEA0173006A}"/>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99D8F263-AD01-4536-A5FA-E524B5E35FC6}"/>
              </a:ext>
            </a:extLst>
          </p:cNvPr>
          <p:cNvSpPr>
            <a:spLocks noGrp="1"/>
          </p:cNvSpPr>
          <p:nvPr>
            <p:ph type="title"/>
          </p:nvPr>
        </p:nvSpPr>
        <p:spPr>
          <a:xfrm>
            <a:off x="1676400" y="294757"/>
            <a:ext cx="10515600" cy="1325563"/>
          </a:xfrm>
        </p:spPr>
        <p:txBody>
          <a:bodyPr/>
          <a:lstStyle/>
          <a:p>
            <a:r>
              <a:rPr lang="en-US" dirty="0"/>
              <a:t>Josh Roberts</a:t>
            </a:r>
            <a:br>
              <a:rPr lang="en-US" dirty="0"/>
            </a:br>
            <a:r>
              <a:rPr lang="en-US" sz="2200" dirty="0"/>
              <a:t>Edward Jones</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48C4352E-00BE-40DA-AE9F-2E142CA36B79}"/>
              </a:ext>
            </a:extLst>
          </p:cNvPr>
          <p:cNvSpPr>
            <a:spLocks noGrp="1"/>
          </p:cNvSpPr>
          <p:nvPr>
            <p:ph sz="half" idx="1"/>
          </p:nvPr>
        </p:nvSpPr>
        <p:spPr>
          <a:xfrm>
            <a:off x="1027044" y="2730086"/>
            <a:ext cx="5181600" cy="2289175"/>
          </a:xfrm>
        </p:spPr>
        <p:txBody>
          <a:bodyPr/>
          <a:lstStyle/>
          <a:p>
            <a:pPr marL="0" indent="0">
              <a:buNone/>
            </a:pPr>
            <a:r>
              <a:rPr lang="en-US" dirty="0"/>
              <a:t>“Southern Vermont is a place that creates an environment of friendliness and putting their community first.”</a:t>
            </a:r>
          </a:p>
        </p:txBody>
      </p:sp>
      <p:pic>
        <p:nvPicPr>
          <p:cNvPr id="9" name="Content Placeholder 8">
            <a:extLst>
              <a:ext uri="{FF2B5EF4-FFF2-40B4-BE49-F238E27FC236}">
                <a16:creationId xmlns:a16="http://schemas.microsoft.com/office/drawing/2014/main" id="{006C82A5-609F-4186-8948-B304F23838D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04481" y="1825625"/>
            <a:ext cx="3710433" cy="3710433"/>
          </a:xfrm>
        </p:spPr>
      </p:pic>
    </p:spTree>
    <p:extLst>
      <p:ext uri="{BB962C8B-B14F-4D97-AF65-F5344CB8AC3E}">
        <p14:creationId xmlns:p14="http://schemas.microsoft.com/office/powerpoint/2010/main" val="2466019709"/>
      </p:ext>
    </p:extLst>
  </p:cSld>
  <p:clrMapOvr>
    <a:masterClrMapping/>
  </p:clrMapOvr>
  <mc:AlternateContent xmlns:mc="http://schemas.openxmlformats.org/markup-compatibility/2006">
    <mc:Choice xmlns:p14="http://schemas.microsoft.com/office/powerpoint/2010/main" Requires="p14">
      <p:transition spd="slow" p14:dur="2000" advTm="6242"/>
    </mc:Choice>
    <mc:Fallback>
      <p:transition spd="slow" advTm="624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1806EB-6BA9-4609-8947-7A855E69D727}"/>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73D20A15-9032-4246-A8A0-D0B5F6F29014}"/>
              </a:ext>
            </a:extLst>
          </p:cNvPr>
          <p:cNvSpPr>
            <a:spLocks noGrp="1"/>
          </p:cNvSpPr>
          <p:nvPr>
            <p:ph type="title"/>
          </p:nvPr>
        </p:nvSpPr>
        <p:spPr>
          <a:xfrm>
            <a:off x="1679713" y="294757"/>
            <a:ext cx="10515600" cy="1325563"/>
          </a:xfrm>
        </p:spPr>
        <p:txBody>
          <a:bodyPr/>
          <a:lstStyle/>
          <a:p>
            <a:r>
              <a:rPr lang="en-US" dirty="0"/>
              <a:t>James Salerno</a:t>
            </a:r>
            <a:br>
              <a:rPr lang="en-US" dirty="0"/>
            </a:br>
            <a:r>
              <a:rPr lang="en-US" sz="2200" dirty="0"/>
              <a:t>Hale Mountain Research</a:t>
            </a:r>
            <a:br>
              <a:rPr lang="en-US" sz="2200" dirty="0"/>
            </a:br>
            <a:r>
              <a:rPr lang="en-US" sz="1600" dirty="0">
                <a:solidFill>
                  <a:prstClr val="black"/>
                </a:solidFill>
              </a:rPr>
              <a:t>Bennington County</a:t>
            </a:r>
            <a:endParaRPr lang="en-US" sz="2200" dirty="0"/>
          </a:p>
        </p:txBody>
      </p:sp>
      <p:sp>
        <p:nvSpPr>
          <p:cNvPr id="6" name="Content Placeholder 5">
            <a:extLst>
              <a:ext uri="{FF2B5EF4-FFF2-40B4-BE49-F238E27FC236}">
                <a16:creationId xmlns:a16="http://schemas.microsoft.com/office/drawing/2014/main" id="{8AFADC7C-B248-4FBA-9177-B687395B2CCA}"/>
              </a:ext>
            </a:extLst>
          </p:cNvPr>
          <p:cNvSpPr>
            <a:spLocks noGrp="1"/>
          </p:cNvSpPr>
          <p:nvPr>
            <p:ph sz="half" idx="1"/>
          </p:nvPr>
        </p:nvSpPr>
        <p:spPr>
          <a:xfrm>
            <a:off x="954156" y="2047567"/>
            <a:ext cx="5181600" cy="4351338"/>
          </a:xfrm>
        </p:spPr>
        <p:txBody>
          <a:bodyPr>
            <a:normAutofit fontScale="92500" lnSpcReduction="10000"/>
          </a:bodyPr>
          <a:lstStyle/>
          <a:p>
            <a:pPr marL="0" indent="0">
              <a:buNone/>
            </a:pPr>
            <a:r>
              <a:rPr lang="en-US" dirty="0"/>
              <a:t>“Since I've moved to Vermont, the people I've met have had a significant impact on me.  I've met a wide variety of mentors, colleagues, teachers, students, inventors, artists, and business people.  I've had the opportunity to meet the type of person that creates a system or a culture that generates opportunities for them and those around them rather than simply chasing opportunity.  ”</a:t>
            </a:r>
          </a:p>
        </p:txBody>
      </p:sp>
      <p:pic>
        <p:nvPicPr>
          <p:cNvPr id="3" name="Content Placeholder 2">
            <a:extLst>
              <a:ext uri="{FF2B5EF4-FFF2-40B4-BE49-F238E27FC236}">
                <a16:creationId xmlns:a16="http://schemas.microsoft.com/office/drawing/2014/main" id="{E9E2B021-53D7-44B1-AA4E-D55E469D1D2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464" r="13350"/>
          <a:stretch/>
        </p:blipFill>
        <p:spPr>
          <a:xfrm>
            <a:off x="6702641" y="1883159"/>
            <a:ext cx="4110362" cy="4155452"/>
          </a:xfrm>
        </p:spPr>
      </p:pic>
    </p:spTree>
    <p:extLst>
      <p:ext uri="{BB962C8B-B14F-4D97-AF65-F5344CB8AC3E}">
        <p14:creationId xmlns:p14="http://schemas.microsoft.com/office/powerpoint/2010/main" val="1218552124"/>
      </p:ext>
    </p:extLst>
  </p:cSld>
  <p:clrMapOvr>
    <a:masterClrMapping/>
  </p:clrMapOvr>
  <mc:AlternateContent xmlns:mc="http://schemas.openxmlformats.org/markup-compatibility/2006">
    <mc:Choice xmlns:p14="http://schemas.microsoft.com/office/powerpoint/2010/main" Requires="p14">
      <p:transition spd="slow" p14:dur="2000" advTm="5981"/>
    </mc:Choice>
    <mc:Fallback>
      <p:transition spd="slow" advTm="598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48D8BB-F2CA-42CD-BC78-F453B2CAFFE6}"/>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637DC6FA-DC57-4B9D-BE75-B3556F89D8B2}"/>
              </a:ext>
            </a:extLst>
          </p:cNvPr>
          <p:cNvSpPr>
            <a:spLocks noGrp="1"/>
          </p:cNvSpPr>
          <p:nvPr>
            <p:ph type="title"/>
          </p:nvPr>
        </p:nvSpPr>
        <p:spPr>
          <a:xfrm>
            <a:off x="1679713" y="294757"/>
            <a:ext cx="10515600" cy="1325563"/>
          </a:xfrm>
        </p:spPr>
        <p:txBody>
          <a:bodyPr/>
          <a:lstStyle/>
          <a:p>
            <a:r>
              <a:rPr lang="en-US" dirty="0"/>
              <a:t>Jason </a:t>
            </a:r>
            <a:r>
              <a:rPr lang="en-US" dirty="0" err="1"/>
              <a:t>Dolmetsch</a:t>
            </a:r>
            <a:br>
              <a:rPr lang="en-US" dirty="0"/>
            </a:br>
            <a:r>
              <a:rPr lang="en-US" sz="2200" dirty="0"/>
              <a:t>MSK Engineering and Design</a:t>
            </a:r>
            <a:br>
              <a:rPr lang="en-US" sz="2200" dirty="0"/>
            </a:br>
            <a:r>
              <a:rPr lang="en-US" sz="1600" dirty="0">
                <a:solidFill>
                  <a:prstClr val="black"/>
                </a:solidFill>
              </a:rPr>
              <a:t>Bennington County</a:t>
            </a:r>
            <a:endParaRPr lang="en-US" sz="2200" dirty="0"/>
          </a:p>
        </p:txBody>
      </p:sp>
      <p:sp>
        <p:nvSpPr>
          <p:cNvPr id="6" name="Content Placeholder 5">
            <a:extLst>
              <a:ext uri="{FF2B5EF4-FFF2-40B4-BE49-F238E27FC236}">
                <a16:creationId xmlns:a16="http://schemas.microsoft.com/office/drawing/2014/main" id="{C3B98891-3D8E-4B95-A95B-9CB249E2CF27}"/>
              </a:ext>
            </a:extLst>
          </p:cNvPr>
          <p:cNvSpPr>
            <a:spLocks noGrp="1"/>
          </p:cNvSpPr>
          <p:nvPr>
            <p:ph sz="half" idx="1"/>
          </p:nvPr>
        </p:nvSpPr>
        <p:spPr>
          <a:xfrm>
            <a:off x="914400" y="2173494"/>
            <a:ext cx="5181600" cy="4351338"/>
          </a:xfrm>
        </p:spPr>
        <p:txBody>
          <a:bodyPr/>
          <a:lstStyle/>
          <a:p>
            <a:pPr marL="0" indent="0">
              <a:buNone/>
            </a:pPr>
            <a:r>
              <a:rPr lang="en-US" dirty="0"/>
              <a:t>“It is national forest and back country recreation.  It is the only part of the State that is truly proximal to both Boston and New York City by car.  It is the region furthest from Montpelier. It is a place that places a high value on relationships.  </a:t>
            </a:r>
            <a:r>
              <a:rPr lang="en-US" dirty="0" err="1"/>
              <a:t>SoVermont</a:t>
            </a:r>
            <a:r>
              <a:rPr lang="en-US" dirty="0"/>
              <a:t> is survival despite the odds. “</a:t>
            </a:r>
          </a:p>
        </p:txBody>
      </p:sp>
      <p:pic>
        <p:nvPicPr>
          <p:cNvPr id="9" name="Content Placeholder 8">
            <a:extLst>
              <a:ext uri="{FF2B5EF4-FFF2-40B4-BE49-F238E27FC236}">
                <a16:creationId xmlns:a16="http://schemas.microsoft.com/office/drawing/2014/main" id="{44854674-5843-435C-8615-758D28058A7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9549"/>
          <a:stretch/>
        </p:blipFill>
        <p:spPr>
          <a:xfrm>
            <a:off x="6815831" y="1825625"/>
            <a:ext cx="4414341" cy="4177188"/>
          </a:xfrm>
        </p:spPr>
      </p:pic>
    </p:spTree>
    <p:extLst>
      <p:ext uri="{BB962C8B-B14F-4D97-AF65-F5344CB8AC3E}">
        <p14:creationId xmlns:p14="http://schemas.microsoft.com/office/powerpoint/2010/main" val="3787881115"/>
      </p:ext>
    </p:extLst>
  </p:cSld>
  <p:clrMapOvr>
    <a:masterClrMapping/>
  </p:clrMapOvr>
  <mc:AlternateContent xmlns:mc="http://schemas.openxmlformats.org/markup-compatibility/2006">
    <mc:Choice xmlns:p14="http://schemas.microsoft.com/office/powerpoint/2010/main" Requires="p14">
      <p:transition spd="slow" p14:dur="2000" advTm="6146"/>
    </mc:Choice>
    <mc:Fallback>
      <p:transition spd="slow" advTm="614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9EC35A-7B3A-42AE-9ADB-C95333C3B030}"/>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79832139-D1F7-44CC-905D-EC5EA7CA8F3A}"/>
              </a:ext>
            </a:extLst>
          </p:cNvPr>
          <p:cNvSpPr>
            <a:spLocks noGrp="1"/>
          </p:cNvSpPr>
          <p:nvPr>
            <p:ph type="title"/>
          </p:nvPr>
        </p:nvSpPr>
        <p:spPr>
          <a:xfrm>
            <a:off x="1676400" y="294757"/>
            <a:ext cx="10515600" cy="1325563"/>
          </a:xfrm>
        </p:spPr>
        <p:txBody>
          <a:bodyPr>
            <a:normAutofit/>
          </a:bodyPr>
          <a:lstStyle/>
          <a:p>
            <a:r>
              <a:rPr lang="en-US" dirty="0"/>
              <a:t>Kayla Becker</a:t>
            </a:r>
            <a:br>
              <a:rPr lang="en-US" dirty="0"/>
            </a:br>
            <a:r>
              <a:rPr lang="en-US" sz="2400" dirty="0"/>
              <a:t>United Way of Vermont, Bennington County / Catamount Connections</a:t>
            </a:r>
            <a:br>
              <a:rPr lang="en-US" sz="2400" dirty="0"/>
            </a:br>
            <a:r>
              <a:rPr lang="en-US" sz="1600" dirty="0">
                <a:solidFill>
                  <a:prstClr val="black"/>
                </a:solidFill>
              </a:rPr>
              <a:t>Bennington County</a:t>
            </a:r>
            <a:endParaRPr lang="en-US" sz="2400" dirty="0"/>
          </a:p>
        </p:txBody>
      </p:sp>
      <p:sp>
        <p:nvSpPr>
          <p:cNvPr id="6" name="Content Placeholder 5">
            <a:extLst>
              <a:ext uri="{FF2B5EF4-FFF2-40B4-BE49-F238E27FC236}">
                <a16:creationId xmlns:a16="http://schemas.microsoft.com/office/drawing/2014/main" id="{755BD4F2-3D23-463F-BD3E-F9D3D0BAB7AA}"/>
              </a:ext>
            </a:extLst>
          </p:cNvPr>
          <p:cNvSpPr>
            <a:spLocks noGrp="1"/>
          </p:cNvSpPr>
          <p:nvPr>
            <p:ph sz="half" idx="1"/>
          </p:nvPr>
        </p:nvSpPr>
        <p:spPr>
          <a:xfrm>
            <a:off x="1265582" y="1842328"/>
            <a:ext cx="5181600" cy="4351338"/>
          </a:xfrm>
        </p:spPr>
        <p:txBody>
          <a:bodyPr>
            <a:normAutofit fontScale="85000" lnSpcReduction="20000"/>
          </a:bodyPr>
          <a:lstStyle/>
          <a:p>
            <a:pPr marL="0" indent="0">
              <a:buNone/>
            </a:pPr>
            <a:r>
              <a:rPr lang="en-US" dirty="0"/>
              <a:t>“The people that make up the communities in Southern Vermont are incredibly unique: the variety of experience and expertise that many individuals have make for amazing collaborations when connected. </a:t>
            </a:r>
          </a:p>
          <a:p>
            <a:pPr marL="0" indent="0">
              <a:buNone/>
            </a:pPr>
            <a:r>
              <a:rPr lang="en-US" dirty="0"/>
              <a:t>Because of smaller populations in many of our towns, we see each other wearing multiple hats; being able to draw on the people we know; and have the opportunity to explore the things that excite us. You are not limited to one direction but rather you are encouraged to share the many things that make you, you.”</a:t>
            </a:r>
            <a:endParaRPr lang="en-US" b="0" dirty="0">
              <a:effectLst/>
            </a:endParaRPr>
          </a:p>
        </p:txBody>
      </p:sp>
      <p:pic>
        <p:nvPicPr>
          <p:cNvPr id="9" name="Content Placeholder 8">
            <a:extLst>
              <a:ext uri="{FF2B5EF4-FFF2-40B4-BE49-F238E27FC236}">
                <a16:creationId xmlns:a16="http://schemas.microsoft.com/office/drawing/2014/main" id="{7AE42120-70AA-4F2B-A6F0-FA81B08F60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2300" y="1825625"/>
            <a:ext cx="3481400" cy="4351338"/>
          </a:xfrm>
        </p:spPr>
      </p:pic>
    </p:spTree>
    <p:extLst>
      <p:ext uri="{BB962C8B-B14F-4D97-AF65-F5344CB8AC3E}">
        <p14:creationId xmlns:p14="http://schemas.microsoft.com/office/powerpoint/2010/main" val="1819394895"/>
      </p:ext>
    </p:extLst>
  </p:cSld>
  <p:clrMapOvr>
    <a:masterClrMapping/>
  </p:clrMapOvr>
  <mc:AlternateContent xmlns:mc="http://schemas.openxmlformats.org/markup-compatibility/2006">
    <mc:Choice xmlns:p14="http://schemas.microsoft.com/office/powerpoint/2010/main" Requires="p14">
      <p:transition spd="slow" p14:dur="2000" advTm="6028"/>
    </mc:Choice>
    <mc:Fallback>
      <p:transition spd="slow" advTm="602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36A81-6F93-4475-A78B-B7A2E3440864}"/>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D4A39882-87C9-4A5A-BA6B-8DEB452C5F51}"/>
              </a:ext>
            </a:extLst>
          </p:cNvPr>
          <p:cNvSpPr>
            <a:spLocks noGrp="1"/>
          </p:cNvSpPr>
          <p:nvPr>
            <p:ph type="title"/>
          </p:nvPr>
        </p:nvSpPr>
        <p:spPr>
          <a:xfrm>
            <a:off x="1679713" y="294757"/>
            <a:ext cx="10515600" cy="1325563"/>
          </a:xfrm>
        </p:spPr>
        <p:txBody>
          <a:bodyPr/>
          <a:lstStyle/>
          <a:p>
            <a:r>
              <a:rPr lang="en-US" dirty="0"/>
              <a:t>Kayla Davis</a:t>
            </a:r>
            <a:br>
              <a:rPr lang="en-US" dirty="0"/>
            </a:br>
            <a:r>
              <a:rPr lang="en-US" sz="2200" dirty="0" err="1"/>
              <a:t>Battenkill</a:t>
            </a:r>
            <a:r>
              <a:rPr lang="en-US" sz="2200" dirty="0"/>
              <a:t> Valley Health Center</a:t>
            </a:r>
            <a:br>
              <a:rPr lang="en-US" sz="2200" dirty="0"/>
            </a:br>
            <a:r>
              <a:rPr lang="en-US" sz="1600" dirty="0">
                <a:solidFill>
                  <a:prstClr val="black"/>
                </a:solidFill>
              </a:rPr>
              <a:t>Bennington County</a:t>
            </a:r>
            <a:endParaRPr lang="en-US" sz="2200" dirty="0"/>
          </a:p>
        </p:txBody>
      </p:sp>
      <p:sp>
        <p:nvSpPr>
          <p:cNvPr id="6" name="Content Placeholder 5">
            <a:extLst>
              <a:ext uri="{FF2B5EF4-FFF2-40B4-BE49-F238E27FC236}">
                <a16:creationId xmlns:a16="http://schemas.microsoft.com/office/drawing/2014/main" id="{5AA5BD09-3992-49F4-8D30-2CE671690EA6}"/>
              </a:ext>
            </a:extLst>
          </p:cNvPr>
          <p:cNvSpPr>
            <a:spLocks noGrp="1"/>
          </p:cNvSpPr>
          <p:nvPr>
            <p:ph sz="half" idx="1"/>
          </p:nvPr>
        </p:nvSpPr>
        <p:spPr>
          <a:xfrm>
            <a:off x="1394792" y="1948068"/>
            <a:ext cx="5181600" cy="4351338"/>
          </a:xfrm>
        </p:spPr>
        <p:txBody>
          <a:bodyPr>
            <a:normAutofit/>
          </a:bodyPr>
          <a:lstStyle/>
          <a:p>
            <a:pPr marL="0" indent="0">
              <a:buNone/>
            </a:pPr>
            <a:r>
              <a:rPr lang="en-US" dirty="0"/>
              <a:t>“I think Southern Vermont is the people who live here.  We are so fortunate to have people so committed to investing in Southern Vermont’s future. I think that Southern Vermont will always be the people that make it up, but I believe that in five years, the region will look very different.”</a:t>
            </a:r>
            <a:br>
              <a:rPr lang="en-US" b="1" dirty="0"/>
            </a:br>
            <a:endParaRPr lang="en-US" dirty="0"/>
          </a:p>
        </p:txBody>
      </p:sp>
      <p:pic>
        <p:nvPicPr>
          <p:cNvPr id="9" name="Content Placeholder 8">
            <a:extLst>
              <a:ext uri="{FF2B5EF4-FFF2-40B4-BE49-F238E27FC236}">
                <a16:creationId xmlns:a16="http://schemas.microsoft.com/office/drawing/2014/main" id="{5D7BFFE3-5F49-4550-B16D-9C580DD978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76708" y="1948068"/>
            <a:ext cx="3867989" cy="4107865"/>
          </a:xfrm>
        </p:spPr>
      </p:pic>
    </p:spTree>
    <p:extLst>
      <p:ext uri="{BB962C8B-B14F-4D97-AF65-F5344CB8AC3E}">
        <p14:creationId xmlns:p14="http://schemas.microsoft.com/office/powerpoint/2010/main" val="724287892"/>
      </p:ext>
    </p:extLst>
  </p:cSld>
  <p:clrMapOvr>
    <a:masterClrMapping/>
  </p:clrMapOvr>
  <mc:AlternateContent xmlns:mc="http://schemas.openxmlformats.org/markup-compatibility/2006">
    <mc:Choice xmlns:p14="http://schemas.microsoft.com/office/powerpoint/2010/main" Requires="p14">
      <p:transition spd="slow" p14:dur="2000" advTm="5657"/>
    </mc:Choice>
    <mc:Fallback>
      <p:transition spd="slow" advTm="565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93202D-291E-4588-93A9-6D88EFE2C320}"/>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4AEF9E05-09C2-4C46-9257-E9D7A1DDB4ED}"/>
              </a:ext>
            </a:extLst>
          </p:cNvPr>
          <p:cNvSpPr>
            <a:spLocks noGrp="1"/>
          </p:cNvSpPr>
          <p:nvPr>
            <p:ph type="title"/>
          </p:nvPr>
        </p:nvSpPr>
        <p:spPr>
          <a:xfrm>
            <a:off x="1679713" y="294757"/>
            <a:ext cx="10515600" cy="1325563"/>
          </a:xfrm>
        </p:spPr>
        <p:txBody>
          <a:bodyPr/>
          <a:lstStyle/>
          <a:p>
            <a:r>
              <a:rPr lang="en-US" dirty="0"/>
              <a:t>Ken Lorenz</a:t>
            </a:r>
            <a:br>
              <a:rPr lang="en-US" dirty="0"/>
            </a:br>
            <a:r>
              <a:rPr lang="en-US" sz="2200" dirty="0"/>
              <a:t>Spirit of Bennington</a:t>
            </a:r>
            <a:br>
              <a:rPr lang="en-US" sz="2200" dirty="0"/>
            </a:br>
            <a:r>
              <a:rPr lang="en-US" sz="1600" dirty="0" err="1">
                <a:solidFill>
                  <a:prstClr val="black"/>
                </a:solidFill>
              </a:rPr>
              <a:t>Bennington</a:t>
            </a:r>
            <a:r>
              <a:rPr lang="en-US" sz="1600" dirty="0">
                <a:solidFill>
                  <a:prstClr val="black"/>
                </a:solidFill>
              </a:rPr>
              <a:t> County</a:t>
            </a:r>
            <a:endParaRPr lang="en-US" sz="2200" dirty="0"/>
          </a:p>
        </p:txBody>
      </p:sp>
      <p:sp>
        <p:nvSpPr>
          <p:cNvPr id="6" name="Content Placeholder 5">
            <a:extLst>
              <a:ext uri="{FF2B5EF4-FFF2-40B4-BE49-F238E27FC236}">
                <a16:creationId xmlns:a16="http://schemas.microsoft.com/office/drawing/2014/main" id="{0B5D3CAD-FCB7-428B-B451-93691CE4F0F8}"/>
              </a:ext>
            </a:extLst>
          </p:cNvPr>
          <p:cNvSpPr>
            <a:spLocks noGrp="1"/>
          </p:cNvSpPr>
          <p:nvPr>
            <p:ph sz="half" idx="1"/>
          </p:nvPr>
        </p:nvSpPr>
        <p:spPr>
          <a:xfrm>
            <a:off x="954156" y="2038689"/>
            <a:ext cx="5181600" cy="4351338"/>
          </a:xfrm>
        </p:spPr>
        <p:txBody>
          <a:bodyPr>
            <a:normAutofit/>
          </a:bodyPr>
          <a:lstStyle/>
          <a:p>
            <a:pPr marL="0" indent="0">
              <a:buNone/>
            </a:pPr>
            <a:r>
              <a:rPr lang="en-US" dirty="0"/>
              <a:t>“We all love the towns and locals, but continue to wait for economic improvements.  I have done events in many VT towns and seen the same struggles.  We get left to fend for ourselves and I believe we should embrace it, develop our own business and promote what we have.  We don’t need to be Burlington, just be ourselves.”</a:t>
            </a:r>
            <a:br>
              <a:rPr lang="en-US" dirty="0"/>
            </a:br>
            <a:endParaRPr lang="en-US" dirty="0"/>
          </a:p>
        </p:txBody>
      </p:sp>
      <p:pic>
        <p:nvPicPr>
          <p:cNvPr id="9" name="Content Placeholder 8">
            <a:extLst>
              <a:ext uri="{FF2B5EF4-FFF2-40B4-BE49-F238E27FC236}">
                <a16:creationId xmlns:a16="http://schemas.microsoft.com/office/drawing/2014/main" id="{22B13C8B-2B63-4861-B613-87AE1131963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317384878"/>
      </p:ext>
    </p:extLst>
  </p:cSld>
  <p:clrMapOvr>
    <a:masterClrMapping/>
  </p:clrMapOvr>
  <mc:AlternateContent xmlns:mc="http://schemas.openxmlformats.org/markup-compatibility/2006">
    <mc:Choice xmlns:p14="http://schemas.microsoft.com/office/powerpoint/2010/main" Requires="p14">
      <p:transition spd="slow" p14:dur="2000" advTm="6035"/>
    </mc:Choice>
    <mc:Fallback>
      <p:transition spd="slow" advTm="603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BFE41E-477D-444B-AA40-49E3259CCFAB}"/>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F650D5C5-FA2D-4F28-8F06-CDD5CE20A521}"/>
              </a:ext>
            </a:extLst>
          </p:cNvPr>
          <p:cNvSpPr>
            <a:spLocks noGrp="1"/>
          </p:cNvSpPr>
          <p:nvPr>
            <p:ph type="title"/>
          </p:nvPr>
        </p:nvSpPr>
        <p:spPr>
          <a:xfrm>
            <a:off x="1676400" y="294757"/>
            <a:ext cx="10515600" cy="1325563"/>
          </a:xfrm>
        </p:spPr>
        <p:txBody>
          <a:bodyPr/>
          <a:lstStyle/>
          <a:p>
            <a:r>
              <a:rPr lang="en-US" dirty="0"/>
              <a:t>Laura </a:t>
            </a:r>
            <a:r>
              <a:rPr lang="en-US" dirty="0" err="1"/>
              <a:t>Kamyk</a:t>
            </a:r>
            <a:br>
              <a:rPr lang="en-US" dirty="0"/>
            </a:br>
            <a:r>
              <a:rPr lang="en-US" sz="2200" dirty="0"/>
              <a:t>Big Picture Farm</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A02ECD0E-A011-4416-85D1-9BF6FAE76A0F}"/>
              </a:ext>
            </a:extLst>
          </p:cNvPr>
          <p:cNvSpPr>
            <a:spLocks noGrp="1"/>
          </p:cNvSpPr>
          <p:nvPr>
            <p:ph sz="half" idx="1"/>
          </p:nvPr>
        </p:nvSpPr>
        <p:spPr>
          <a:xfrm>
            <a:off x="914400" y="2054225"/>
            <a:ext cx="5181600" cy="4351338"/>
          </a:xfrm>
        </p:spPr>
        <p:txBody>
          <a:bodyPr>
            <a:normAutofit/>
          </a:bodyPr>
          <a:lstStyle/>
          <a:p>
            <a:pPr marL="0" indent="0">
              <a:buNone/>
            </a:pPr>
            <a:r>
              <a:rPr lang="en-US" dirty="0"/>
              <a:t>“I appreciate that Southern Vermonters often keep things simple. They stick with the essentials, whether intentional or not. I know that many people are struggling because rural life is tough living for a lot of us, but everyone must work together to achieve their goals. That is what makes this strong community unique to Southern Vermont.”</a:t>
            </a:r>
          </a:p>
        </p:txBody>
      </p:sp>
      <p:pic>
        <p:nvPicPr>
          <p:cNvPr id="3" name="Content Placeholder 2">
            <a:extLst>
              <a:ext uri="{FF2B5EF4-FFF2-40B4-BE49-F238E27FC236}">
                <a16:creationId xmlns:a16="http://schemas.microsoft.com/office/drawing/2014/main" id="{94B29538-E8AB-4B51-845B-03BDA99B214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0524" r="4476"/>
          <a:stretch/>
        </p:blipFill>
        <p:spPr>
          <a:xfrm>
            <a:off x="6510131" y="1802248"/>
            <a:ext cx="4969565" cy="4419491"/>
          </a:xfrm>
        </p:spPr>
      </p:pic>
    </p:spTree>
    <p:extLst>
      <p:ext uri="{BB962C8B-B14F-4D97-AF65-F5344CB8AC3E}">
        <p14:creationId xmlns:p14="http://schemas.microsoft.com/office/powerpoint/2010/main" val="269522134"/>
      </p:ext>
    </p:extLst>
  </p:cSld>
  <p:clrMapOvr>
    <a:masterClrMapping/>
  </p:clrMapOvr>
  <mc:AlternateContent xmlns:mc="http://schemas.openxmlformats.org/markup-compatibility/2006">
    <mc:Choice xmlns:p14="http://schemas.microsoft.com/office/powerpoint/2010/main" Requires="p14">
      <p:transition spd="slow" p14:dur="2000" advTm="6234"/>
    </mc:Choice>
    <mc:Fallback>
      <p:transition spd="slow" advTm="623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83BA84-69F0-4253-A7F4-235AF24EBD16}"/>
              </a:ext>
            </a:extLst>
          </p:cNvPr>
          <p:cNvSpPr>
            <a:spLocks noGrp="1"/>
          </p:cNvSpPr>
          <p:nvPr>
            <p:ph type="title"/>
          </p:nvPr>
        </p:nvSpPr>
        <p:spPr>
          <a:xfrm>
            <a:off x="1676400" y="294757"/>
            <a:ext cx="10515600" cy="1325563"/>
          </a:xfrm>
        </p:spPr>
        <p:txBody>
          <a:bodyPr/>
          <a:lstStyle/>
          <a:p>
            <a:r>
              <a:rPr lang="en-US" dirty="0"/>
              <a:t>Michael Root</a:t>
            </a:r>
            <a:br>
              <a:rPr lang="en-US" dirty="0"/>
            </a:br>
            <a:r>
              <a:rPr lang="en-US" sz="2200" dirty="0"/>
              <a:t>United States Post Office / Expert Exchange</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E33FA644-C535-40E7-A249-84E35113760E}"/>
              </a:ext>
            </a:extLst>
          </p:cNvPr>
          <p:cNvSpPr>
            <a:spLocks noGrp="1"/>
          </p:cNvSpPr>
          <p:nvPr>
            <p:ph sz="half" idx="1"/>
          </p:nvPr>
        </p:nvSpPr>
        <p:spPr>
          <a:xfrm>
            <a:off x="954156" y="2572427"/>
            <a:ext cx="5181600" cy="3363969"/>
          </a:xfrm>
        </p:spPr>
        <p:txBody>
          <a:bodyPr>
            <a:normAutofit lnSpcReduction="10000"/>
          </a:bodyPr>
          <a:lstStyle/>
          <a:p>
            <a:pPr marL="0" indent="0">
              <a:buNone/>
            </a:pPr>
            <a:r>
              <a:rPr lang="en-US" dirty="0"/>
              <a:t>“I was in the military for 12 years and traveled around the country and world and have always missed my home town of Vernon, Vermont.</a:t>
            </a:r>
          </a:p>
          <a:p>
            <a:pPr marL="0" indent="0">
              <a:buNone/>
            </a:pPr>
            <a:endParaRPr lang="en-US" dirty="0"/>
          </a:p>
          <a:p>
            <a:pPr marL="0" indent="0">
              <a:buNone/>
            </a:pPr>
            <a:r>
              <a:rPr lang="en-US" dirty="0"/>
              <a:t>I wouldn’t want to live anywhere else.”</a:t>
            </a:r>
          </a:p>
        </p:txBody>
      </p:sp>
      <p:pic>
        <p:nvPicPr>
          <p:cNvPr id="9" name="Content Placeholder 8">
            <a:extLst>
              <a:ext uri="{FF2B5EF4-FFF2-40B4-BE49-F238E27FC236}">
                <a16:creationId xmlns:a16="http://schemas.microsoft.com/office/drawing/2014/main" id="{0B4200FA-E598-4BEE-9D1D-4DC01B4C202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688" t="12613" r="9847"/>
          <a:stretch/>
        </p:blipFill>
        <p:spPr>
          <a:xfrm>
            <a:off x="6726882" y="1825625"/>
            <a:ext cx="4626918" cy="4110772"/>
          </a:xfrm>
        </p:spPr>
      </p:pic>
      <p:pic>
        <p:nvPicPr>
          <p:cNvPr id="4" name="Picture 3">
            <a:extLst>
              <a:ext uri="{FF2B5EF4-FFF2-40B4-BE49-F238E27FC236}">
                <a16:creationId xmlns:a16="http://schemas.microsoft.com/office/drawing/2014/main" id="{BD65B2C1-F228-43D1-A44D-4569003FC131}"/>
              </a:ext>
            </a:extLst>
          </p:cNvPr>
          <p:cNvPicPr>
            <a:picLocks noChangeAspect="1"/>
          </p:cNvPicPr>
          <p:nvPr/>
        </p:nvPicPr>
        <p:blipFill rotWithShape="1">
          <a:blip r:embed="rId3">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Tree>
    <p:extLst>
      <p:ext uri="{BB962C8B-B14F-4D97-AF65-F5344CB8AC3E}">
        <p14:creationId xmlns:p14="http://schemas.microsoft.com/office/powerpoint/2010/main" val="889435048"/>
      </p:ext>
    </p:extLst>
  </p:cSld>
  <p:clrMapOvr>
    <a:masterClrMapping/>
  </p:clrMapOvr>
  <mc:AlternateContent xmlns:mc="http://schemas.openxmlformats.org/markup-compatibility/2006">
    <mc:Choice xmlns:p14="http://schemas.microsoft.com/office/powerpoint/2010/main" Requires="p14">
      <p:transition spd="slow" p14:dur="2000" advTm="5663"/>
    </mc:Choice>
    <mc:Fallback>
      <p:transition spd="slow" advTm="566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F9A94C-C502-4EB7-9B75-C0A08799838D}"/>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C5DAF032-7370-44AE-B307-861F775002B2}"/>
              </a:ext>
            </a:extLst>
          </p:cNvPr>
          <p:cNvSpPr>
            <a:spLocks noGrp="1"/>
          </p:cNvSpPr>
          <p:nvPr>
            <p:ph type="title"/>
          </p:nvPr>
        </p:nvSpPr>
        <p:spPr>
          <a:xfrm>
            <a:off x="1679713" y="294757"/>
            <a:ext cx="10515600" cy="1325563"/>
          </a:xfrm>
        </p:spPr>
        <p:txBody>
          <a:bodyPr/>
          <a:lstStyle/>
          <a:p>
            <a:r>
              <a:rPr lang="en-US" dirty="0"/>
              <a:t>Michelle Demers</a:t>
            </a:r>
            <a:br>
              <a:rPr lang="en-US" dirty="0"/>
            </a:br>
            <a:r>
              <a:rPr lang="en-US" sz="2200" dirty="0"/>
              <a:t>Vermont Department of Labor</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C11EF885-F177-4A06-B5AC-C1CA1ABF2917}"/>
              </a:ext>
            </a:extLst>
          </p:cNvPr>
          <p:cNvSpPr>
            <a:spLocks noGrp="1"/>
          </p:cNvSpPr>
          <p:nvPr>
            <p:ph sz="half" idx="1"/>
          </p:nvPr>
        </p:nvSpPr>
        <p:spPr>
          <a:xfrm>
            <a:off x="914400" y="2523365"/>
            <a:ext cx="5181600" cy="4351338"/>
          </a:xfrm>
        </p:spPr>
        <p:txBody>
          <a:bodyPr/>
          <a:lstStyle/>
          <a:p>
            <a:pPr marL="0" indent="0">
              <a:buNone/>
            </a:pPr>
            <a:r>
              <a:rPr lang="en-US" dirty="0"/>
              <a:t>“Southern Vermont to me is a vibrant and active community full of creative individuals and socially-conscious businesses and organizations. It’s a great place to work with a wonderful sense of community and collaboration.”</a:t>
            </a:r>
          </a:p>
        </p:txBody>
      </p:sp>
      <p:pic>
        <p:nvPicPr>
          <p:cNvPr id="3" name="Content Placeholder 2">
            <a:extLst>
              <a:ext uri="{FF2B5EF4-FFF2-40B4-BE49-F238E27FC236}">
                <a16:creationId xmlns:a16="http://schemas.microsoft.com/office/drawing/2014/main" id="{48690ECF-DC30-4D33-BFB1-E8BD19E6B93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71703" y="1825625"/>
            <a:ext cx="4182594" cy="4351338"/>
          </a:xfrm>
        </p:spPr>
      </p:pic>
    </p:spTree>
    <p:extLst>
      <p:ext uri="{BB962C8B-B14F-4D97-AF65-F5344CB8AC3E}">
        <p14:creationId xmlns:p14="http://schemas.microsoft.com/office/powerpoint/2010/main" val="23544327"/>
      </p:ext>
    </p:extLst>
  </p:cSld>
  <p:clrMapOvr>
    <a:masterClrMapping/>
  </p:clrMapOvr>
  <mc:AlternateContent xmlns:mc="http://schemas.openxmlformats.org/markup-compatibility/2006">
    <mc:Choice xmlns:p14="http://schemas.microsoft.com/office/powerpoint/2010/main" Requires="p14">
      <p:transition spd="slow" p14:dur="2000" advTm="6028"/>
    </mc:Choice>
    <mc:Fallback>
      <p:transition spd="slow" advTm="602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CAB8C-F6BD-4140-A4B2-3BE29DC0BF49}"/>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00692C89-6D81-4E6D-B134-8EF9F8396620}"/>
              </a:ext>
            </a:extLst>
          </p:cNvPr>
          <p:cNvSpPr>
            <a:spLocks noGrp="1"/>
          </p:cNvSpPr>
          <p:nvPr>
            <p:ph type="title"/>
          </p:nvPr>
        </p:nvSpPr>
        <p:spPr>
          <a:xfrm>
            <a:off x="1679713" y="294757"/>
            <a:ext cx="10515600" cy="1325563"/>
          </a:xfrm>
        </p:spPr>
        <p:txBody>
          <a:bodyPr/>
          <a:lstStyle/>
          <a:p>
            <a:r>
              <a:rPr lang="en-US" dirty="0"/>
              <a:t>Phoebe Connolly</a:t>
            </a:r>
            <a:br>
              <a:rPr lang="en-US" dirty="0"/>
            </a:br>
            <a:r>
              <a:rPr lang="en-US" sz="2200" dirty="0"/>
              <a:t>Leland and Gray Union High School</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DACDFB4C-3E23-48B0-9FBA-622E3601597B}"/>
              </a:ext>
            </a:extLst>
          </p:cNvPr>
          <p:cNvSpPr>
            <a:spLocks noGrp="1"/>
          </p:cNvSpPr>
          <p:nvPr>
            <p:ph sz="half" idx="1"/>
          </p:nvPr>
        </p:nvSpPr>
        <p:spPr>
          <a:xfrm>
            <a:off x="954156" y="2506662"/>
            <a:ext cx="5181600" cy="4351338"/>
          </a:xfrm>
        </p:spPr>
        <p:txBody>
          <a:bodyPr/>
          <a:lstStyle/>
          <a:p>
            <a:pPr marL="0" indent="0">
              <a:buNone/>
            </a:pPr>
            <a:r>
              <a:rPr lang="en-US" dirty="0"/>
              <a:t>“</a:t>
            </a:r>
            <a:r>
              <a:rPr lang="en-US" dirty="0" err="1"/>
              <a:t>SoVermont</a:t>
            </a:r>
            <a:r>
              <a:rPr lang="en-US" dirty="0"/>
              <a:t> is a place where there is a variety of citizens and a mix of free-thinkers - craftspeople, artists, liberals, conservatives, all living side-by-side with little real conflict.”</a:t>
            </a:r>
          </a:p>
        </p:txBody>
      </p:sp>
      <p:pic>
        <p:nvPicPr>
          <p:cNvPr id="3" name="Content Placeholder 2">
            <a:extLst>
              <a:ext uri="{FF2B5EF4-FFF2-40B4-BE49-F238E27FC236}">
                <a16:creationId xmlns:a16="http://schemas.microsoft.com/office/drawing/2014/main" id="{121817FE-9A9B-4AEF-A7DA-6EE5E0FE611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29842" y="1825625"/>
            <a:ext cx="3066316" cy="4351338"/>
          </a:xfrm>
        </p:spPr>
      </p:pic>
    </p:spTree>
    <p:extLst>
      <p:ext uri="{BB962C8B-B14F-4D97-AF65-F5344CB8AC3E}">
        <p14:creationId xmlns:p14="http://schemas.microsoft.com/office/powerpoint/2010/main" val="1489723874"/>
      </p:ext>
    </p:extLst>
  </p:cSld>
  <p:clrMapOvr>
    <a:masterClrMapping/>
  </p:clrMapOvr>
  <mc:AlternateContent xmlns:mc="http://schemas.openxmlformats.org/markup-compatibility/2006">
    <mc:Choice xmlns:p14="http://schemas.microsoft.com/office/powerpoint/2010/main" Requires="p14">
      <p:transition spd="slow" p14:dur="2000" advTm="6618"/>
    </mc:Choice>
    <mc:Fallback>
      <p:transition spd="slow" advTm="661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8BEA-C86E-4194-A611-E8406D392E07}"/>
              </a:ext>
            </a:extLst>
          </p:cNvPr>
          <p:cNvSpPr>
            <a:spLocks noGrp="1"/>
          </p:cNvSpPr>
          <p:nvPr>
            <p:ph type="title"/>
          </p:nvPr>
        </p:nvSpPr>
        <p:spPr>
          <a:xfrm>
            <a:off x="1891748" y="470278"/>
            <a:ext cx="7311887" cy="1325563"/>
          </a:xfrm>
        </p:spPr>
        <p:txBody>
          <a:bodyPr/>
          <a:lstStyle/>
          <a:p>
            <a:r>
              <a:rPr lang="en-US" dirty="0"/>
              <a:t>Powered by:</a:t>
            </a:r>
          </a:p>
        </p:txBody>
      </p:sp>
      <p:pic>
        <p:nvPicPr>
          <p:cNvPr id="5" name="Picture 4">
            <a:extLst>
              <a:ext uri="{FF2B5EF4-FFF2-40B4-BE49-F238E27FC236}">
                <a16:creationId xmlns:a16="http://schemas.microsoft.com/office/drawing/2014/main" id="{C5E1C307-8F5F-4F43-9F6B-89B44A6BBCF0}"/>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pic>
        <p:nvPicPr>
          <p:cNvPr id="7" name="Picture 6">
            <a:extLst>
              <a:ext uri="{FF2B5EF4-FFF2-40B4-BE49-F238E27FC236}">
                <a16:creationId xmlns:a16="http://schemas.microsoft.com/office/drawing/2014/main" id="{5AD09D0A-BC76-4BC8-9FDB-1CC80E601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72" y="2176669"/>
            <a:ext cx="4096125" cy="3465720"/>
          </a:xfrm>
          <a:prstGeom prst="rect">
            <a:avLst/>
          </a:prstGeom>
        </p:spPr>
      </p:pic>
      <p:sp>
        <p:nvSpPr>
          <p:cNvPr id="8" name="TextBox 7">
            <a:extLst>
              <a:ext uri="{FF2B5EF4-FFF2-40B4-BE49-F238E27FC236}">
                <a16:creationId xmlns:a16="http://schemas.microsoft.com/office/drawing/2014/main" id="{E867D5D7-74B8-43B4-AA14-8052076D3388}"/>
              </a:ext>
            </a:extLst>
          </p:cNvPr>
          <p:cNvSpPr txBox="1"/>
          <p:nvPr/>
        </p:nvSpPr>
        <p:spPr>
          <a:xfrm>
            <a:off x="4904797" y="3186254"/>
            <a:ext cx="745435" cy="1446550"/>
          </a:xfrm>
          <a:prstGeom prst="rect">
            <a:avLst/>
          </a:prstGeom>
          <a:noFill/>
        </p:spPr>
        <p:txBody>
          <a:bodyPr wrap="square" rtlCol="0">
            <a:spAutoFit/>
          </a:bodyPr>
          <a:lstStyle/>
          <a:p>
            <a:r>
              <a:rPr lang="en-US" sz="8800" dirty="0"/>
              <a:t>&amp;</a:t>
            </a:r>
          </a:p>
        </p:txBody>
      </p:sp>
      <p:pic>
        <p:nvPicPr>
          <p:cNvPr id="4" name="Picture 3">
            <a:extLst>
              <a:ext uri="{FF2B5EF4-FFF2-40B4-BE49-F238E27FC236}">
                <a16:creationId xmlns:a16="http://schemas.microsoft.com/office/drawing/2014/main" id="{6C7B7B74-6847-4E0B-9953-F610F0497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928454"/>
            <a:ext cx="4895850" cy="1962150"/>
          </a:xfrm>
          <a:prstGeom prst="rect">
            <a:avLst/>
          </a:prstGeom>
        </p:spPr>
      </p:pic>
    </p:spTree>
    <p:extLst>
      <p:ext uri="{BB962C8B-B14F-4D97-AF65-F5344CB8AC3E}">
        <p14:creationId xmlns:p14="http://schemas.microsoft.com/office/powerpoint/2010/main" val="3918952419"/>
      </p:ext>
    </p:extLst>
  </p:cSld>
  <p:clrMapOvr>
    <a:masterClrMapping/>
  </p:clrMapOvr>
  <mc:AlternateContent xmlns:mc="http://schemas.openxmlformats.org/markup-compatibility/2006">
    <mc:Choice xmlns:p14="http://schemas.microsoft.com/office/powerpoint/2010/main" Requires="p14">
      <p:transition spd="slow" p14:dur="2000" advTm="6181"/>
    </mc:Choice>
    <mc:Fallback>
      <p:transition spd="slow" advTm="618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6599B-6A06-42FC-B94E-431E0A672280}"/>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003BFEDB-CB62-44C7-8D0B-DC1ECF11A1DA}"/>
              </a:ext>
            </a:extLst>
          </p:cNvPr>
          <p:cNvSpPr>
            <a:spLocks noGrp="1"/>
          </p:cNvSpPr>
          <p:nvPr>
            <p:ph type="title"/>
          </p:nvPr>
        </p:nvSpPr>
        <p:spPr>
          <a:xfrm>
            <a:off x="1679713" y="294757"/>
            <a:ext cx="10515600" cy="1325563"/>
          </a:xfrm>
        </p:spPr>
        <p:txBody>
          <a:bodyPr>
            <a:normAutofit/>
          </a:bodyPr>
          <a:lstStyle/>
          <a:p>
            <a:pPr fontAlgn="base"/>
            <a:r>
              <a:rPr lang="en-US" dirty="0"/>
              <a:t>Ricky Davidson</a:t>
            </a:r>
            <a:br>
              <a:rPr lang="en-US" dirty="0"/>
            </a:br>
            <a:r>
              <a:rPr lang="en-US" sz="2200" dirty="0"/>
              <a:t>Boys and Girls Club- Brattleboro</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145F4992-60FC-4EA3-AEFE-D4FF867710AC}"/>
              </a:ext>
            </a:extLst>
          </p:cNvPr>
          <p:cNvSpPr>
            <a:spLocks noGrp="1"/>
          </p:cNvSpPr>
          <p:nvPr>
            <p:ph sz="half" idx="1"/>
          </p:nvPr>
        </p:nvSpPr>
        <p:spPr>
          <a:xfrm>
            <a:off x="1116496" y="2176669"/>
            <a:ext cx="5181600" cy="4351338"/>
          </a:xfrm>
        </p:spPr>
        <p:txBody>
          <a:bodyPr>
            <a:normAutofit fontScale="85000" lnSpcReduction="20000"/>
          </a:bodyPr>
          <a:lstStyle/>
          <a:p>
            <a:pPr marL="0" indent="0">
              <a:buNone/>
            </a:pPr>
            <a:r>
              <a:rPr lang="en-US" dirty="0"/>
              <a:t>“When I think about what is "</a:t>
            </a:r>
            <a:r>
              <a:rPr lang="en-US" dirty="0" err="1"/>
              <a:t>SoVermont</a:t>
            </a:r>
            <a:r>
              <a:rPr lang="en-US" dirty="0"/>
              <a:t>", I think about contradictions in a good way. We have a spirit that says live and let live. As long as you are not hurting anyone and you are being a generally good person you can do what you want. That is a level of freedom you don't get everywhere. The other side of the contradiction is the community always willing to be there if you need them, offer a helping hand, trying to lift each other up. Not leaving anyone behind. There is this base belief that if you are doing well your neighbor should also being doing well. </a:t>
            </a:r>
          </a:p>
        </p:txBody>
      </p:sp>
      <p:pic>
        <p:nvPicPr>
          <p:cNvPr id="3" name="Content Placeholder 2">
            <a:extLst>
              <a:ext uri="{FF2B5EF4-FFF2-40B4-BE49-F238E27FC236}">
                <a16:creationId xmlns:a16="http://schemas.microsoft.com/office/drawing/2014/main" id="{CCB792D6-986C-48E2-8565-509318C95F3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37513" y="2097950"/>
            <a:ext cx="3806686" cy="3806686"/>
          </a:xfrm>
        </p:spPr>
      </p:pic>
    </p:spTree>
    <p:extLst>
      <p:ext uri="{BB962C8B-B14F-4D97-AF65-F5344CB8AC3E}">
        <p14:creationId xmlns:p14="http://schemas.microsoft.com/office/powerpoint/2010/main" val="2009934202"/>
      </p:ext>
    </p:extLst>
  </p:cSld>
  <p:clrMapOvr>
    <a:masterClrMapping/>
  </p:clrMapOvr>
  <mc:AlternateContent xmlns:mc="http://schemas.openxmlformats.org/markup-compatibility/2006">
    <mc:Choice xmlns:p14="http://schemas.microsoft.com/office/powerpoint/2010/main" Requires="p14">
      <p:transition spd="slow" p14:dur="2000" advTm="7363"/>
    </mc:Choice>
    <mc:Fallback>
      <p:transition spd="slow" advTm="736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6DB771-ABA3-4E6B-8C8C-BD006FDC32E7}"/>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5A0F82D5-EB89-4C8F-B6AC-B204C9B11193}"/>
              </a:ext>
            </a:extLst>
          </p:cNvPr>
          <p:cNvSpPr>
            <a:spLocks noGrp="1"/>
          </p:cNvSpPr>
          <p:nvPr>
            <p:ph type="title"/>
          </p:nvPr>
        </p:nvSpPr>
        <p:spPr>
          <a:xfrm>
            <a:off x="1679713" y="294757"/>
            <a:ext cx="10515600" cy="1325563"/>
          </a:xfrm>
        </p:spPr>
        <p:txBody>
          <a:bodyPr/>
          <a:lstStyle/>
          <a:p>
            <a:r>
              <a:rPr lang="en-US" dirty="0"/>
              <a:t>Rob Terry</a:t>
            </a:r>
            <a:br>
              <a:rPr lang="en-US" dirty="0"/>
            </a:br>
            <a:r>
              <a:rPr lang="en-US" sz="2200" dirty="0"/>
              <a:t>Merck Forest</a:t>
            </a:r>
            <a:br>
              <a:rPr lang="en-US" sz="2200" dirty="0"/>
            </a:br>
            <a:r>
              <a:rPr lang="en-US" sz="1600" dirty="0">
                <a:solidFill>
                  <a:prstClr val="black"/>
                </a:solidFill>
              </a:rPr>
              <a:t>Bennington County</a:t>
            </a:r>
            <a:endParaRPr lang="en-US" sz="2200" dirty="0"/>
          </a:p>
        </p:txBody>
      </p:sp>
      <p:sp>
        <p:nvSpPr>
          <p:cNvPr id="6" name="Content Placeholder 5">
            <a:extLst>
              <a:ext uri="{FF2B5EF4-FFF2-40B4-BE49-F238E27FC236}">
                <a16:creationId xmlns:a16="http://schemas.microsoft.com/office/drawing/2014/main" id="{8B575697-145B-4CAD-A43F-BB8567D69588}"/>
              </a:ext>
            </a:extLst>
          </p:cNvPr>
          <p:cNvSpPr>
            <a:spLocks noGrp="1"/>
          </p:cNvSpPr>
          <p:nvPr>
            <p:ph sz="half" idx="1"/>
          </p:nvPr>
        </p:nvSpPr>
        <p:spPr>
          <a:xfrm>
            <a:off x="838200" y="2044286"/>
            <a:ext cx="5181600" cy="4351338"/>
          </a:xfrm>
        </p:spPr>
        <p:txBody>
          <a:bodyPr>
            <a:normAutofit fontScale="77500" lnSpcReduction="20000"/>
          </a:bodyPr>
          <a:lstStyle/>
          <a:p>
            <a:pPr marL="0" indent="0">
              <a:buNone/>
            </a:pPr>
            <a:r>
              <a:rPr lang="en-US" dirty="0"/>
              <a:t>“My family and I came to Northern Bennington County about a year ago from the Upper Valley. We immediately noticed a number of differences that we absolutely love. The National Forest, rugged Taconic landscape, and lack of interstate have left large tracts of contiguous habitat intact. At the same time, despite there being fewer people per acre in the </a:t>
            </a:r>
            <a:r>
              <a:rPr lang="en-US" dirty="0" err="1"/>
              <a:t>Northshire</a:t>
            </a:r>
            <a:r>
              <a:rPr lang="en-US" dirty="0"/>
              <a:t>, the population feels less fragmented. Burr and Burton, youth sports, and the shops and restaurants in Manchester, VT   bring together quite a few folks for such a rural landscape. Youth sports teams are packed, there are always people at the dog park, opportunities for outdoor recreation feel endless.”</a:t>
            </a:r>
          </a:p>
        </p:txBody>
      </p:sp>
      <p:pic>
        <p:nvPicPr>
          <p:cNvPr id="3" name="Content Placeholder 2">
            <a:extLst>
              <a:ext uri="{FF2B5EF4-FFF2-40B4-BE49-F238E27FC236}">
                <a16:creationId xmlns:a16="http://schemas.microsoft.com/office/drawing/2014/main" id="{F3D733E8-31CD-42D7-90FC-FF322EDDB01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6367" y="1825625"/>
            <a:ext cx="3953266" cy="4351338"/>
          </a:xfrm>
        </p:spPr>
      </p:pic>
    </p:spTree>
    <p:extLst>
      <p:ext uri="{BB962C8B-B14F-4D97-AF65-F5344CB8AC3E}">
        <p14:creationId xmlns:p14="http://schemas.microsoft.com/office/powerpoint/2010/main" val="3438783100"/>
      </p:ext>
    </p:extLst>
  </p:cSld>
  <p:clrMapOvr>
    <a:masterClrMapping/>
  </p:clrMapOvr>
  <mc:AlternateContent xmlns:mc="http://schemas.openxmlformats.org/markup-compatibility/2006">
    <mc:Choice xmlns:p14="http://schemas.microsoft.com/office/powerpoint/2010/main" Requires="p14">
      <p:transition spd="slow" p14:dur="2000" advTm="6049"/>
    </mc:Choice>
    <mc:Fallback>
      <p:transition spd="slow" advTm="604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40A9D4-12F9-4CEC-811B-29BFF2FF4847}"/>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4A937D6C-EBA7-4714-87C1-1D86C537DBA9}"/>
              </a:ext>
            </a:extLst>
          </p:cNvPr>
          <p:cNvSpPr>
            <a:spLocks noGrp="1"/>
          </p:cNvSpPr>
          <p:nvPr>
            <p:ph type="title"/>
          </p:nvPr>
        </p:nvSpPr>
        <p:spPr>
          <a:xfrm>
            <a:off x="1679713" y="294757"/>
            <a:ext cx="10515600" cy="1325563"/>
          </a:xfrm>
        </p:spPr>
        <p:txBody>
          <a:bodyPr/>
          <a:lstStyle/>
          <a:p>
            <a:r>
              <a:rPr lang="en-US" dirty="0"/>
              <a:t>Sarah Lang</a:t>
            </a:r>
            <a:br>
              <a:rPr lang="en-US" dirty="0"/>
            </a:br>
            <a:r>
              <a:rPr lang="en-US" sz="2200" dirty="0"/>
              <a:t>Brattleboro Development Credit Corporation</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A84CB514-FED0-41F5-9F90-AB5C4916AF6D}"/>
              </a:ext>
            </a:extLst>
          </p:cNvPr>
          <p:cNvSpPr>
            <a:spLocks noGrp="1"/>
          </p:cNvSpPr>
          <p:nvPr>
            <p:ph sz="half" idx="1"/>
          </p:nvPr>
        </p:nvSpPr>
        <p:spPr>
          <a:xfrm>
            <a:off x="914400" y="2417210"/>
            <a:ext cx="5181600" cy="4351338"/>
          </a:xfrm>
        </p:spPr>
        <p:txBody>
          <a:bodyPr/>
          <a:lstStyle/>
          <a:p>
            <a:pPr marL="0" indent="0">
              <a:buNone/>
            </a:pPr>
            <a:r>
              <a:rPr lang="en-US" dirty="0"/>
              <a:t>“</a:t>
            </a:r>
            <a:r>
              <a:rPr lang="en-US" dirty="0" err="1"/>
              <a:t>SoVermont</a:t>
            </a:r>
            <a:r>
              <a:rPr lang="en-US" dirty="0"/>
              <a:t> is not a place, its an attitude. </a:t>
            </a:r>
            <a:r>
              <a:rPr lang="en-US" dirty="0" err="1"/>
              <a:t>SoVermont</a:t>
            </a:r>
            <a:r>
              <a:rPr lang="en-US" dirty="0"/>
              <a:t> is an underdog succeeding against some pretty difficult circumstances. </a:t>
            </a:r>
            <a:r>
              <a:rPr lang="en-US" dirty="0" err="1"/>
              <a:t>SoVermont</a:t>
            </a:r>
            <a:r>
              <a:rPr lang="en-US" dirty="0"/>
              <a:t> is grit. </a:t>
            </a:r>
            <a:r>
              <a:rPr lang="en-US" dirty="0" err="1"/>
              <a:t>SoVermont</a:t>
            </a:r>
            <a:r>
              <a:rPr lang="en-US" dirty="0"/>
              <a:t> is a diamond in the rough. </a:t>
            </a:r>
          </a:p>
        </p:txBody>
      </p:sp>
      <p:pic>
        <p:nvPicPr>
          <p:cNvPr id="9" name="Content Placeholder 8">
            <a:extLst>
              <a:ext uri="{FF2B5EF4-FFF2-40B4-BE49-F238E27FC236}">
                <a16:creationId xmlns:a16="http://schemas.microsoft.com/office/drawing/2014/main" id="{6CE68DF7-D1F0-40A2-9C6F-966857E4F41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2356212239"/>
      </p:ext>
    </p:extLst>
  </p:cSld>
  <p:clrMapOvr>
    <a:masterClrMapping/>
  </p:clrMapOvr>
  <mc:AlternateContent xmlns:mc="http://schemas.openxmlformats.org/markup-compatibility/2006">
    <mc:Choice xmlns:p14="http://schemas.microsoft.com/office/powerpoint/2010/main" Requires="p14">
      <p:transition spd="slow" p14:dur="2000" advTm="5967"/>
    </mc:Choice>
    <mc:Fallback>
      <p:transition spd="slow" advTm="596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42195B-37A3-4652-AACD-BDC37763A6A2}"/>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EBF90E8A-9F7D-4C9A-8004-484022E91382}"/>
              </a:ext>
            </a:extLst>
          </p:cNvPr>
          <p:cNvSpPr>
            <a:spLocks noGrp="1"/>
          </p:cNvSpPr>
          <p:nvPr>
            <p:ph type="title"/>
          </p:nvPr>
        </p:nvSpPr>
        <p:spPr>
          <a:xfrm>
            <a:off x="1676400" y="294757"/>
            <a:ext cx="10515600" cy="1325563"/>
          </a:xfrm>
        </p:spPr>
        <p:txBody>
          <a:bodyPr/>
          <a:lstStyle/>
          <a:p>
            <a:r>
              <a:rPr lang="en-US" dirty="0"/>
              <a:t>Serenity Wolf, P.E.</a:t>
            </a:r>
            <a:br>
              <a:rPr lang="en-US" dirty="0"/>
            </a:br>
            <a:r>
              <a:rPr lang="en-US" sz="2200" dirty="0"/>
              <a:t>Stevens &amp; Associates</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F00D85A0-86C8-4F46-97AB-6C813510867D}"/>
              </a:ext>
            </a:extLst>
          </p:cNvPr>
          <p:cNvSpPr>
            <a:spLocks noGrp="1"/>
          </p:cNvSpPr>
          <p:nvPr>
            <p:ph sz="half" idx="1"/>
          </p:nvPr>
        </p:nvSpPr>
        <p:spPr>
          <a:xfrm>
            <a:off x="1027044" y="2859294"/>
            <a:ext cx="5181600" cy="1971123"/>
          </a:xfrm>
        </p:spPr>
        <p:txBody>
          <a:bodyPr/>
          <a:lstStyle/>
          <a:p>
            <a:pPr marL="0" indent="0">
              <a:buNone/>
            </a:pPr>
            <a:r>
              <a:rPr lang="en-US" dirty="0"/>
              <a:t>“A small, open-minded community that you can make a noticeable difference in.”</a:t>
            </a:r>
          </a:p>
        </p:txBody>
      </p:sp>
      <p:pic>
        <p:nvPicPr>
          <p:cNvPr id="3" name="Content Placeholder 2">
            <a:extLst>
              <a:ext uri="{FF2B5EF4-FFF2-40B4-BE49-F238E27FC236}">
                <a16:creationId xmlns:a16="http://schemas.microsoft.com/office/drawing/2014/main" id="{51F7E9B2-1626-45B2-A2A1-2FD2431890C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3726" r="18518"/>
          <a:stretch/>
        </p:blipFill>
        <p:spPr>
          <a:xfrm>
            <a:off x="6940826" y="1620320"/>
            <a:ext cx="4061791" cy="4695109"/>
          </a:xfrm>
        </p:spPr>
      </p:pic>
    </p:spTree>
    <p:extLst>
      <p:ext uri="{BB962C8B-B14F-4D97-AF65-F5344CB8AC3E}">
        <p14:creationId xmlns:p14="http://schemas.microsoft.com/office/powerpoint/2010/main" val="4046064275"/>
      </p:ext>
    </p:extLst>
  </p:cSld>
  <p:clrMapOvr>
    <a:masterClrMapping/>
  </p:clrMapOvr>
  <mc:AlternateContent xmlns:mc="http://schemas.openxmlformats.org/markup-compatibility/2006">
    <mc:Choice xmlns:p14="http://schemas.microsoft.com/office/powerpoint/2010/main" Requires="p14">
      <p:transition spd="slow" p14:dur="2000" advTm="5970"/>
    </mc:Choice>
    <mc:Fallback>
      <p:transition spd="slow" advTm="59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4F35B7-BBE7-4D72-831E-D398A8CF6300}"/>
              </a:ext>
            </a:extLst>
          </p:cNvPr>
          <p:cNvSpPr>
            <a:spLocks noGrp="1"/>
          </p:cNvSpPr>
          <p:nvPr>
            <p:ph type="title"/>
          </p:nvPr>
        </p:nvSpPr>
        <p:spPr>
          <a:xfrm>
            <a:off x="1679713" y="294757"/>
            <a:ext cx="10515600" cy="1325563"/>
          </a:xfrm>
        </p:spPr>
        <p:txBody>
          <a:bodyPr/>
          <a:lstStyle/>
          <a:p>
            <a:r>
              <a:rPr lang="en-US" dirty="0"/>
              <a:t>Silvia </a:t>
            </a:r>
            <a:r>
              <a:rPr lang="en-US" dirty="0" err="1"/>
              <a:t>Cassano</a:t>
            </a:r>
            <a:br>
              <a:rPr lang="en-US" dirty="0"/>
            </a:br>
            <a:r>
              <a:rPr lang="en-US" sz="2200" dirty="0"/>
              <a:t>Bennington Area Trails System</a:t>
            </a:r>
            <a:br>
              <a:rPr lang="en-US" sz="2200" dirty="0"/>
            </a:br>
            <a:r>
              <a:rPr lang="en-US" sz="1600" dirty="0">
                <a:solidFill>
                  <a:prstClr val="black"/>
                </a:solidFill>
              </a:rPr>
              <a:t>Bennington County</a:t>
            </a:r>
            <a:endParaRPr lang="en-US" sz="2200" dirty="0"/>
          </a:p>
        </p:txBody>
      </p:sp>
      <p:sp>
        <p:nvSpPr>
          <p:cNvPr id="6" name="Content Placeholder 5">
            <a:extLst>
              <a:ext uri="{FF2B5EF4-FFF2-40B4-BE49-F238E27FC236}">
                <a16:creationId xmlns:a16="http://schemas.microsoft.com/office/drawing/2014/main" id="{F5DD6029-6E4B-421B-849D-0512177E20B4}"/>
              </a:ext>
            </a:extLst>
          </p:cNvPr>
          <p:cNvSpPr>
            <a:spLocks noGrp="1"/>
          </p:cNvSpPr>
          <p:nvPr>
            <p:ph sz="half" idx="1"/>
          </p:nvPr>
        </p:nvSpPr>
        <p:spPr>
          <a:xfrm>
            <a:off x="1116495" y="2211905"/>
            <a:ext cx="5181600" cy="4351338"/>
          </a:xfrm>
        </p:spPr>
        <p:txBody>
          <a:bodyPr>
            <a:normAutofit/>
          </a:bodyPr>
          <a:lstStyle/>
          <a:p>
            <a:pPr marL="0" indent="0">
              <a:buNone/>
            </a:pPr>
            <a:r>
              <a:rPr lang="en-US" dirty="0"/>
              <a:t>“We really love where we live because it's a little quieter than the other places in Vermont, but it's closer to the metro areas (which could change). I'd like to keep the character of our outdoor spaces the same, while retaining high quality trails and recreation spaces. There is an outdoor recreation niche for everyone.”</a:t>
            </a:r>
            <a:br>
              <a:rPr lang="en-US" dirty="0"/>
            </a:br>
            <a:endParaRPr lang="en-US" dirty="0"/>
          </a:p>
        </p:txBody>
      </p:sp>
      <p:pic>
        <p:nvPicPr>
          <p:cNvPr id="9" name="Content Placeholder 8">
            <a:extLst>
              <a:ext uri="{FF2B5EF4-FFF2-40B4-BE49-F238E27FC236}">
                <a16:creationId xmlns:a16="http://schemas.microsoft.com/office/drawing/2014/main" id="{42783FCB-25A9-4177-8D23-98008A4F670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1248" y="1825625"/>
            <a:ext cx="3263503" cy="4351338"/>
          </a:xfrm>
        </p:spPr>
      </p:pic>
      <p:pic>
        <p:nvPicPr>
          <p:cNvPr id="4" name="Picture 3">
            <a:extLst>
              <a:ext uri="{FF2B5EF4-FFF2-40B4-BE49-F238E27FC236}">
                <a16:creationId xmlns:a16="http://schemas.microsoft.com/office/drawing/2014/main" id="{4A1CE2E3-35F6-44A3-B6B5-794B952084BC}"/>
              </a:ext>
            </a:extLst>
          </p:cNvPr>
          <p:cNvPicPr>
            <a:picLocks noChangeAspect="1"/>
          </p:cNvPicPr>
          <p:nvPr/>
        </p:nvPicPr>
        <p:blipFill rotWithShape="1">
          <a:blip r:embed="rId3">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Tree>
    <p:extLst>
      <p:ext uri="{BB962C8B-B14F-4D97-AF65-F5344CB8AC3E}">
        <p14:creationId xmlns:p14="http://schemas.microsoft.com/office/powerpoint/2010/main" val="1705554849"/>
      </p:ext>
    </p:extLst>
  </p:cSld>
  <p:clrMapOvr>
    <a:masterClrMapping/>
  </p:clrMapOvr>
  <mc:AlternateContent xmlns:mc="http://schemas.openxmlformats.org/markup-compatibility/2006">
    <mc:Choice xmlns:p14="http://schemas.microsoft.com/office/powerpoint/2010/main" Requires="p14">
      <p:transition spd="slow" p14:dur="2000" advTm="6003"/>
    </mc:Choice>
    <mc:Fallback>
      <p:transition spd="slow" advTm="600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89FBD0-C986-414C-804F-026E08415EE6}"/>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447DD628-7E7A-45CF-93F6-90725BD2FD38}"/>
              </a:ext>
            </a:extLst>
          </p:cNvPr>
          <p:cNvSpPr>
            <a:spLocks noGrp="1"/>
          </p:cNvSpPr>
          <p:nvPr>
            <p:ph type="title"/>
          </p:nvPr>
        </p:nvSpPr>
        <p:spPr>
          <a:xfrm>
            <a:off x="1676400" y="294757"/>
            <a:ext cx="10515600" cy="1325563"/>
          </a:xfrm>
        </p:spPr>
        <p:txBody>
          <a:bodyPr/>
          <a:lstStyle/>
          <a:p>
            <a:r>
              <a:rPr lang="en-US" dirty="0"/>
              <a:t>Stacey Woods</a:t>
            </a:r>
            <a:br>
              <a:rPr lang="en-US" dirty="0"/>
            </a:br>
            <a:r>
              <a:rPr lang="en-US" sz="2200" dirty="0"/>
              <a:t>Meadowbrook Gypsies LLC</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143C7C45-31BA-4E89-94F3-E36B0EAABC4E}"/>
              </a:ext>
            </a:extLst>
          </p:cNvPr>
          <p:cNvSpPr>
            <a:spLocks noGrp="1"/>
          </p:cNvSpPr>
          <p:nvPr>
            <p:ph sz="half" idx="1"/>
          </p:nvPr>
        </p:nvSpPr>
        <p:spPr>
          <a:xfrm>
            <a:off x="1066800" y="2417210"/>
            <a:ext cx="5181600" cy="4351338"/>
          </a:xfrm>
        </p:spPr>
        <p:txBody>
          <a:bodyPr/>
          <a:lstStyle/>
          <a:p>
            <a:pPr marL="0" indent="0">
              <a:buNone/>
            </a:pPr>
            <a:r>
              <a:rPr lang="en-US" dirty="0"/>
              <a:t>“</a:t>
            </a:r>
            <a:r>
              <a:rPr lang="en-US" dirty="0" err="1"/>
              <a:t>SoVermont</a:t>
            </a:r>
            <a:r>
              <a:rPr lang="en-US" dirty="0"/>
              <a:t> is a supportive community where we can raise our horses and be innovative in the market for this specific breed. It is a place where farms have the opportunity to grow each generation” </a:t>
            </a:r>
          </a:p>
        </p:txBody>
      </p:sp>
      <p:pic>
        <p:nvPicPr>
          <p:cNvPr id="3" name="Content Placeholder 2">
            <a:extLst>
              <a:ext uri="{FF2B5EF4-FFF2-40B4-BE49-F238E27FC236}">
                <a16:creationId xmlns:a16="http://schemas.microsoft.com/office/drawing/2014/main" id="{3A5358AF-973F-4F74-BC41-2A7EE4E176C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0157" t="8068" r="27369" b="37341"/>
          <a:stretch/>
        </p:blipFill>
        <p:spPr>
          <a:xfrm>
            <a:off x="6897758" y="1825625"/>
            <a:ext cx="4086396" cy="4283546"/>
          </a:xfrm>
        </p:spPr>
      </p:pic>
    </p:spTree>
    <p:extLst>
      <p:ext uri="{BB962C8B-B14F-4D97-AF65-F5344CB8AC3E}">
        <p14:creationId xmlns:p14="http://schemas.microsoft.com/office/powerpoint/2010/main" val="1854086642"/>
      </p:ext>
    </p:extLst>
  </p:cSld>
  <p:clrMapOvr>
    <a:masterClrMapping/>
  </p:clrMapOvr>
  <mc:AlternateContent xmlns:mc="http://schemas.openxmlformats.org/markup-compatibility/2006">
    <mc:Choice xmlns:p14="http://schemas.microsoft.com/office/powerpoint/2010/main" Requires="p14">
      <p:transition spd="slow" p14:dur="2000" advTm="5122"/>
    </mc:Choice>
    <mc:Fallback>
      <p:transition spd="slow" advTm="512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E0F413-B092-40C3-B3A5-33EB16A0B507}"/>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37D010FB-FE90-41DA-A9B6-83A815102A0D}"/>
              </a:ext>
            </a:extLst>
          </p:cNvPr>
          <p:cNvSpPr>
            <a:spLocks noGrp="1"/>
          </p:cNvSpPr>
          <p:nvPr>
            <p:ph type="title"/>
          </p:nvPr>
        </p:nvSpPr>
        <p:spPr>
          <a:xfrm>
            <a:off x="1679713" y="294757"/>
            <a:ext cx="7573617" cy="1325563"/>
          </a:xfrm>
        </p:spPr>
        <p:txBody>
          <a:bodyPr>
            <a:normAutofit/>
          </a:bodyPr>
          <a:lstStyle/>
          <a:p>
            <a:r>
              <a:rPr lang="en-US" dirty="0"/>
              <a:t>Taylor Knoop</a:t>
            </a:r>
            <a:br>
              <a:rPr lang="en-US" dirty="0"/>
            </a:br>
            <a:r>
              <a:rPr lang="en-US" sz="2200" dirty="0"/>
              <a:t>United Way of Windham County</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6E02F665-3511-4578-8EE7-B6505588B65E}"/>
              </a:ext>
            </a:extLst>
          </p:cNvPr>
          <p:cNvSpPr>
            <a:spLocks noGrp="1"/>
          </p:cNvSpPr>
          <p:nvPr>
            <p:ph sz="half" idx="1"/>
          </p:nvPr>
        </p:nvSpPr>
        <p:spPr>
          <a:xfrm>
            <a:off x="914400" y="2074103"/>
            <a:ext cx="5181600" cy="4351338"/>
          </a:xfrm>
        </p:spPr>
        <p:txBody>
          <a:bodyPr/>
          <a:lstStyle/>
          <a:p>
            <a:pPr marL="0" indent="0">
              <a:buNone/>
            </a:pPr>
            <a:r>
              <a:rPr lang="en-US" dirty="0"/>
              <a:t>“</a:t>
            </a:r>
            <a:r>
              <a:rPr lang="en-US" dirty="0" err="1"/>
              <a:t>SoVermont</a:t>
            </a:r>
            <a:r>
              <a:rPr lang="en-US" dirty="0"/>
              <a:t> is the children splashing in mud puddles at the farmer’s market, cow bells ringing as humans fly off the ski jump, the quilt work of relationships stitched over time, the sugar-on-snow dinners in church basements, all playing out with the ever-steady Green Mountains as the background.”</a:t>
            </a:r>
          </a:p>
        </p:txBody>
      </p:sp>
      <p:pic>
        <p:nvPicPr>
          <p:cNvPr id="9" name="Content Placeholder 8">
            <a:extLst>
              <a:ext uri="{FF2B5EF4-FFF2-40B4-BE49-F238E27FC236}">
                <a16:creationId xmlns:a16="http://schemas.microsoft.com/office/drawing/2014/main" id="{0F0D1C7C-F162-41EF-8BFD-32D8C46D89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822894692"/>
      </p:ext>
    </p:extLst>
  </p:cSld>
  <p:clrMapOvr>
    <a:masterClrMapping/>
  </p:clrMapOvr>
  <mc:AlternateContent xmlns:mc="http://schemas.openxmlformats.org/markup-compatibility/2006">
    <mc:Choice xmlns:p14="http://schemas.microsoft.com/office/powerpoint/2010/main" Requires="p14">
      <p:transition spd="slow" p14:dur="2000" advTm="5834"/>
    </mc:Choice>
    <mc:Fallback>
      <p:transition spd="slow" advTm="583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20EE-787C-440B-BC54-98ACB3B757A0}"/>
              </a:ext>
            </a:extLst>
          </p:cNvPr>
          <p:cNvSpPr>
            <a:spLocks noGrp="1"/>
          </p:cNvSpPr>
          <p:nvPr>
            <p:ph type="title"/>
          </p:nvPr>
        </p:nvSpPr>
        <p:spPr>
          <a:xfrm>
            <a:off x="1706217" y="365125"/>
            <a:ext cx="10515600" cy="1325563"/>
          </a:xfrm>
        </p:spPr>
        <p:txBody>
          <a:bodyPr>
            <a:normAutofit/>
          </a:bodyPr>
          <a:lstStyle/>
          <a:p>
            <a:r>
              <a:rPr lang="en-US" dirty="0"/>
              <a:t>Katherine Partington</a:t>
            </a:r>
            <a:br>
              <a:rPr lang="en-US" dirty="0"/>
            </a:br>
            <a:r>
              <a:rPr lang="en-US" sz="2400" dirty="0"/>
              <a:t>Mondo Mediaworks</a:t>
            </a:r>
            <a:br>
              <a:rPr lang="en-US" sz="2200" dirty="0"/>
            </a:br>
            <a:r>
              <a:rPr lang="en-US" sz="1600" dirty="0"/>
              <a:t>Windham Region</a:t>
            </a:r>
            <a:endParaRPr lang="en-US" sz="2200" dirty="0"/>
          </a:p>
        </p:txBody>
      </p:sp>
      <p:sp>
        <p:nvSpPr>
          <p:cNvPr id="5" name="Content Placeholder 4">
            <a:extLst>
              <a:ext uri="{FF2B5EF4-FFF2-40B4-BE49-F238E27FC236}">
                <a16:creationId xmlns:a16="http://schemas.microsoft.com/office/drawing/2014/main" id="{D2236D11-865E-465C-AAE4-61E6C7D54165}"/>
              </a:ext>
            </a:extLst>
          </p:cNvPr>
          <p:cNvSpPr>
            <a:spLocks noGrp="1"/>
          </p:cNvSpPr>
          <p:nvPr>
            <p:ph sz="half" idx="1"/>
          </p:nvPr>
        </p:nvSpPr>
        <p:spPr>
          <a:xfrm>
            <a:off x="838200" y="2141537"/>
            <a:ext cx="5181600" cy="4351338"/>
          </a:xfrm>
        </p:spPr>
        <p:txBody>
          <a:bodyPr>
            <a:normAutofit/>
          </a:bodyPr>
          <a:lstStyle/>
          <a:p>
            <a:pPr marL="0" indent="0">
              <a:buNone/>
            </a:pPr>
            <a:r>
              <a:rPr lang="en-US" dirty="0"/>
              <a:t>“I live in Guilford and get my morning coffee at the Guilford Country Store where I always know the hunting season because I'll see the owner, Suzanne, in the parking lot with her fingers in a deer head counting teeth or with a guy lifting a couple of beautiful turkeys for her to inspect. Talk about a morning coffee routine - mine is </a:t>
            </a:r>
            <a:r>
              <a:rPr lang="en-US" dirty="0" err="1"/>
              <a:t>soooo</a:t>
            </a:r>
            <a:r>
              <a:rPr lang="en-US" dirty="0"/>
              <a:t> </a:t>
            </a:r>
            <a:r>
              <a:rPr lang="en-US" dirty="0" err="1"/>
              <a:t>SoVT</a:t>
            </a:r>
            <a:r>
              <a:rPr lang="en-US" dirty="0"/>
              <a:t>!”</a:t>
            </a:r>
          </a:p>
        </p:txBody>
      </p:sp>
      <p:pic>
        <p:nvPicPr>
          <p:cNvPr id="8" name="Content Placeholder 7">
            <a:extLst>
              <a:ext uri="{FF2B5EF4-FFF2-40B4-BE49-F238E27FC236}">
                <a16:creationId xmlns:a16="http://schemas.microsoft.com/office/drawing/2014/main" id="{57E37294-AD15-46F0-A9F9-E196B91AE1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08913" y="1825625"/>
            <a:ext cx="4351338" cy="4351338"/>
          </a:xfrm>
        </p:spPr>
      </p:pic>
      <p:pic>
        <p:nvPicPr>
          <p:cNvPr id="4" name="Picture 3">
            <a:extLst>
              <a:ext uri="{FF2B5EF4-FFF2-40B4-BE49-F238E27FC236}">
                <a16:creationId xmlns:a16="http://schemas.microsoft.com/office/drawing/2014/main" id="{F6AA4716-2B21-49AA-8B09-3D41F3F22597}"/>
              </a:ext>
            </a:extLst>
          </p:cNvPr>
          <p:cNvPicPr>
            <a:picLocks noChangeAspect="1"/>
          </p:cNvPicPr>
          <p:nvPr/>
        </p:nvPicPr>
        <p:blipFill rotWithShape="1">
          <a:blip r:embed="rId3">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Tree>
    <p:extLst>
      <p:ext uri="{BB962C8B-B14F-4D97-AF65-F5344CB8AC3E}">
        <p14:creationId xmlns:p14="http://schemas.microsoft.com/office/powerpoint/2010/main" val="1494415819"/>
      </p:ext>
    </p:extLst>
  </p:cSld>
  <p:clrMapOvr>
    <a:masterClrMapping/>
  </p:clrMapOvr>
  <mc:AlternateContent xmlns:mc="http://schemas.openxmlformats.org/markup-compatibility/2006">
    <mc:Choice xmlns:p14="http://schemas.microsoft.com/office/powerpoint/2010/main" Requires="p14">
      <p:transition spd="slow" p14:dur="2000" advTm="5956"/>
    </mc:Choice>
    <mc:Fallback>
      <p:transition spd="slow" advTm="595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40E33-3E2E-4CB8-BA6C-E23540D08470}"/>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19959862-4C52-431F-BA86-2B146BB3F645}"/>
              </a:ext>
            </a:extLst>
          </p:cNvPr>
          <p:cNvSpPr>
            <a:spLocks noGrp="1"/>
          </p:cNvSpPr>
          <p:nvPr>
            <p:ph type="title"/>
          </p:nvPr>
        </p:nvSpPr>
        <p:spPr>
          <a:xfrm>
            <a:off x="1679712" y="299728"/>
            <a:ext cx="9637643" cy="1325563"/>
          </a:xfrm>
        </p:spPr>
        <p:txBody>
          <a:bodyPr/>
          <a:lstStyle/>
          <a:p>
            <a:r>
              <a:rPr lang="en-US" dirty="0"/>
              <a:t>Michelle </a:t>
            </a:r>
            <a:r>
              <a:rPr lang="en-US" dirty="0" err="1"/>
              <a:t>Marrocco</a:t>
            </a:r>
            <a:br>
              <a:rPr lang="en-US" dirty="0"/>
            </a:br>
            <a:r>
              <a:rPr lang="en-US" sz="2200" dirty="0"/>
              <a:t>Bennington County Regional Commission</a:t>
            </a:r>
            <a:br>
              <a:rPr lang="en-US" sz="2200" dirty="0"/>
            </a:br>
            <a:r>
              <a:rPr lang="en-US" sz="1600" dirty="0"/>
              <a:t>Bennington County</a:t>
            </a:r>
            <a:endParaRPr lang="en-US" sz="2200" dirty="0"/>
          </a:p>
        </p:txBody>
      </p:sp>
      <p:sp>
        <p:nvSpPr>
          <p:cNvPr id="6" name="Content Placeholder 5">
            <a:extLst>
              <a:ext uri="{FF2B5EF4-FFF2-40B4-BE49-F238E27FC236}">
                <a16:creationId xmlns:a16="http://schemas.microsoft.com/office/drawing/2014/main" id="{743FBAC2-FB13-4955-BA72-B40F9C696922}"/>
              </a:ext>
            </a:extLst>
          </p:cNvPr>
          <p:cNvSpPr>
            <a:spLocks noGrp="1"/>
          </p:cNvSpPr>
          <p:nvPr>
            <p:ph sz="half" idx="1"/>
          </p:nvPr>
        </p:nvSpPr>
        <p:spPr>
          <a:xfrm>
            <a:off x="1316933" y="2901433"/>
            <a:ext cx="5181600" cy="2199721"/>
          </a:xfrm>
        </p:spPr>
        <p:txBody>
          <a:bodyPr>
            <a:normAutofit/>
          </a:bodyPr>
          <a:lstStyle/>
          <a:p>
            <a:pPr marL="0" indent="0">
              <a:buNone/>
            </a:pPr>
            <a:r>
              <a:rPr lang="en-US" dirty="0"/>
              <a:t>“</a:t>
            </a:r>
            <a:r>
              <a:rPr lang="en-US" dirty="0" err="1"/>
              <a:t>SoVermont</a:t>
            </a:r>
            <a:r>
              <a:rPr lang="en-US" dirty="0"/>
              <a:t> is a people. People who work long days and still find time and energy to give more and find joy in the process.”</a:t>
            </a:r>
          </a:p>
        </p:txBody>
      </p:sp>
      <p:pic>
        <p:nvPicPr>
          <p:cNvPr id="9" name="Content Placeholder 8">
            <a:extLst>
              <a:ext uri="{FF2B5EF4-FFF2-40B4-BE49-F238E27FC236}">
                <a16:creationId xmlns:a16="http://schemas.microsoft.com/office/drawing/2014/main" id="{1EA03FF4-7AC9-4AAB-8260-097EEBE030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12554" y="1825625"/>
            <a:ext cx="2900892" cy="4351338"/>
          </a:xfrm>
        </p:spPr>
      </p:pic>
    </p:spTree>
    <p:extLst>
      <p:ext uri="{BB962C8B-B14F-4D97-AF65-F5344CB8AC3E}">
        <p14:creationId xmlns:p14="http://schemas.microsoft.com/office/powerpoint/2010/main" val="3222339039"/>
      </p:ext>
    </p:extLst>
  </p:cSld>
  <p:clrMapOvr>
    <a:masterClrMapping/>
  </p:clrMapOvr>
  <mc:AlternateContent xmlns:mc="http://schemas.openxmlformats.org/markup-compatibility/2006">
    <mc:Choice xmlns:p14="http://schemas.microsoft.com/office/powerpoint/2010/main" Requires="p14">
      <p:transition spd="slow" p14:dur="2000" advTm="6080"/>
    </mc:Choice>
    <mc:Fallback>
      <p:transition spd="slow" advTm="608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AEDD-52C5-413B-8B44-B3BC6769468D}"/>
              </a:ext>
            </a:extLst>
          </p:cNvPr>
          <p:cNvSpPr>
            <a:spLocks noGrp="1"/>
          </p:cNvSpPr>
          <p:nvPr>
            <p:ph type="title"/>
          </p:nvPr>
        </p:nvSpPr>
        <p:spPr>
          <a:xfrm>
            <a:off x="525117" y="1793495"/>
            <a:ext cx="11141765" cy="3271009"/>
          </a:xfrm>
        </p:spPr>
        <p:txBody>
          <a:bodyPr>
            <a:normAutofit fontScale="90000"/>
          </a:bodyPr>
          <a:lstStyle/>
          <a:p>
            <a:pPr algn="ctr"/>
            <a:r>
              <a:rPr lang="en-US" sz="6700" dirty="0"/>
              <a:t>Thank you!</a:t>
            </a:r>
            <a:br>
              <a:rPr lang="en-US" sz="5400" dirty="0"/>
            </a:br>
            <a:br>
              <a:rPr lang="en-US" sz="5400" dirty="0"/>
            </a:br>
            <a:r>
              <a:rPr lang="en-US" sz="2700" dirty="0"/>
              <a:t>The Southern Vermont Young Professionals</a:t>
            </a:r>
            <a:br>
              <a:rPr lang="en-US" sz="2700" dirty="0"/>
            </a:br>
            <a:r>
              <a:rPr lang="en-US" sz="2700" dirty="0"/>
              <a:t>&amp;</a:t>
            </a:r>
            <a:br>
              <a:rPr lang="en-US" sz="2700" dirty="0"/>
            </a:br>
            <a:r>
              <a:rPr lang="en-US" sz="2700" dirty="0"/>
              <a:t>The Shires Young Professionals </a:t>
            </a:r>
            <a:br>
              <a:rPr lang="en-US" sz="5400" dirty="0"/>
            </a:br>
            <a:endParaRPr lang="en-US" sz="5400" dirty="0"/>
          </a:p>
        </p:txBody>
      </p:sp>
      <p:pic>
        <p:nvPicPr>
          <p:cNvPr id="4" name="Picture 3">
            <a:extLst>
              <a:ext uri="{FF2B5EF4-FFF2-40B4-BE49-F238E27FC236}">
                <a16:creationId xmlns:a16="http://schemas.microsoft.com/office/drawing/2014/main" id="{569E2A63-3079-4C4B-95A8-32C11FFD4F5E}"/>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Tree>
    <p:extLst>
      <p:ext uri="{BB962C8B-B14F-4D97-AF65-F5344CB8AC3E}">
        <p14:creationId xmlns:p14="http://schemas.microsoft.com/office/powerpoint/2010/main" val="1058182702"/>
      </p:ext>
    </p:extLst>
  </p:cSld>
  <p:clrMapOvr>
    <a:masterClrMapping/>
  </p:clrMapOvr>
  <mc:AlternateContent xmlns:mc="http://schemas.openxmlformats.org/markup-compatibility/2006">
    <mc:Choice xmlns:p14="http://schemas.microsoft.com/office/powerpoint/2010/main" Requires="p14">
      <p:transition spd="slow" p14:dur="2000" advTm="6216"/>
    </mc:Choice>
    <mc:Fallback>
      <p:transition spd="slow" advTm="621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EDD5-CB65-4D0F-BFAD-B5EFAA9C2014}"/>
              </a:ext>
            </a:extLst>
          </p:cNvPr>
          <p:cNvSpPr>
            <a:spLocks noGrp="1"/>
          </p:cNvSpPr>
          <p:nvPr>
            <p:ph type="title"/>
          </p:nvPr>
        </p:nvSpPr>
        <p:spPr>
          <a:xfrm>
            <a:off x="1679713" y="470278"/>
            <a:ext cx="8444948" cy="1325563"/>
          </a:xfrm>
        </p:spPr>
        <p:txBody>
          <a:bodyPr/>
          <a:lstStyle/>
          <a:p>
            <a:r>
              <a:rPr lang="en-US" dirty="0"/>
              <a:t>Sponsored by:</a:t>
            </a:r>
          </a:p>
        </p:txBody>
      </p:sp>
      <p:pic>
        <p:nvPicPr>
          <p:cNvPr id="4" name="Picture 3">
            <a:extLst>
              <a:ext uri="{FF2B5EF4-FFF2-40B4-BE49-F238E27FC236}">
                <a16:creationId xmlns:a16="http://schemas.microsoft.com/office/drawing/2014/main" id="{B9CECE9D-7A8C-4F2F-83DD-39866EBF42F4}"/>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pic>
        <p:nvPicPr>
          <p:cNvPr id="6" name="Picture 5">
            <a:extLst>
              <a:ext uri="{FF2B5EF4-FFF2-40B4-BE49-F238E27FC236}">
                <a16:creationId xmlns:a16="http://schemas.microsoft.com/office/drawing/2014/main" id="{07E876D5-ABB4-48BF-A014-A2AA71890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645" y="3911045"/>
            <a:ext cx="5066466" cy="1746145"/>
          </a:xfrm>
          <a:prstGeom prst="rect">
            <a:avLst/>
          </a:prstGeom>
        </p:spPr>
      </p:pic>
      <p:pic>
        <p:nvPicPr>
          <p:cNvPr id="8" name="Picture 7">
            <a:extLst>
              <a:ext uri="{FF2B5EF4-FFF2-40B4-BE49-F238E27FC236}">
                <a16:creationId xmlns:a16="http://schemas.microsoft.com/office/drawing/2014/main" id="{EB615F4B-CB93-48C4-A48E-FB1FDD569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175" y="2176667"/>
            <a:ext cx="5202936" cy="981456"/>
          </a:xfrm>
          <a:prstGeom prst="rect">
            <a:avLst/>
          </a:prstGeom>
        </p:spPr>
      </p:pic>
      <p:pic>
        <p:nvPicPr>
          <p:cNvPr id="10" name="Picture 9">
            <a:extLst>
              <a:ext uri="{FF2B5EF4-FFF2-40B4-BE49-F238E27FC236}">
                <a16:creationId xmlns:a16="http://schemas.microsoft.com/office/drawing/2014/main" id="{4A1AE015-F3FF-4107-9A0D-F0BDB0E5F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599" y="2176667"/>
            <a:ext cx="3468757" cy="3468757"/>
          </a:xfrm>
          <a:prstGeom prst="rect">
            <a:avLst/>
          </a:prstGeom>
        </p:spPr>
      </p:pic>
    </p:spTree>
    <p:extLst>
      <p:ext uri="{BB962C8B-B14F-4D97-AF65-F5344CB8AC3E}">
        <p14:creationId xmlns:p14="http://schemas.microsoft.com/office/powerpoint/2010/main" val="1613870701"/>
      </p:ext>
    </p:extLst>
  </p:cSld>
  <p:clrMapOvr>
    <a:masterClrMapping/>
  </p:clrMapOvr>
  <mc:AlternateContent xmlns:mc="http://schemas.openxmlformats.org/markup-compatibility/2006">
    <mc:Choice xmlns:p14="http://schemas.microsoft.com/office/powerpoint/2010/main" Requires="p14">
      <p:transition spd="slow" p14:dur="2000" advTm="5634"/>
    </mc:Choice>
    <mc:Fallback>
      <p:transition spd="slow" advTm="563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559A-4611-4104-B9DA-D0B7EE54098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D280443-4804-49D3-94F9-2B74B51BC130}"/>
              </a:ext>
            </a:extLst>
          </p:cNvPr>
          <p:cNvSpPr>
            <a:spLocks noGrp="1"/>
          </p:cNvSpPr>
          <p:nvPr>
            <p:ph idx="1"/>
          </p:nvPr>
        </p:nvSpPr>
        <p:spPr>
          <a:xfrm>
            <a:off x="972378" y="2958687"/>
            <a:ext cx="10247244" cy="2318992"/>
          </a:xfrm>
        </p:spPr>
        <p:txBody>
          <a:bodyPr>
            <a:normAutofit fontScale="92500"/>
          </a:bodyPr>
          <a:lstStyle/>
          <a:p>
            <a:pPr marL="0" indent="0" algn="ctr">
              <a:buNone/>
            </a:pPr>
            <a:r>
              <a:rPr lang="en-US" sz="9600" dirty="0"/>
              <a:t>What is So Vermont?</a:t>
            </a:r>
          </a:p>
        </p:txBody>
      </p:sp>
      <p:pic>
        <p:nvPicPr>
          <p:cNvPr id="4" name="Picture 3">
            <a:extLst>
              <a:ext uri="{FF2B5EF4-FFF2-40B4-BE49-F238E27FC236}">
                <a16:creationId xmlns:a16="http://schemas.microsoft.com/office/drawing/2014/main" id="{9A271C85-E4D2-47AC-A53A-CA82931085BC}"/>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Tree>
    <p:extLst>
      <p:ext uri="{BB962C8B-B14F-4D97-AF65-F5344CB8AC3E}">
        <p14:creationId xmlns:p14="http://schemas.microsoft.com/office/powerpoint/2010/main" val="647566697"/>
      </p:ext>
    </p:extLst>
  </p:cSld>
  <p:clrMapOvr>
    <a:masterClrMapping/>
  </p:clrMapOvr>
  <mc:AlternateContent xmlns:mc="http://schemas.openxmlformats.org/markup-compatibility/2006">
    <mc:Choice xmlns:p14="http://schemas.microsoft.com/office/powerpoint/2010/main" Requires="p14">
      <p:transition spd="slow" p14:dur="2000" advTm="6444"/>
    </mc:Choice>
    <mc:Fallback>
      <p:transition spd="slow" advTm="644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BB157-E699-470A-881B-CF43170D3576}"/>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6B1AEBE9-325C-4180-B29E-47A76A026C54}"/>
              </a:ext>
            </a:extLst>
          </p:cNvPr>
          <p:cNvSpPr>
            <a:spLocks noGrp="1"/>
          </p:cNvSpPr>
          <p:nvPr>
            <p:ph type="title"/>
          </p:nvPr>
        </p:nvSpPr>
        <p:spPr>
          <a:xfrm>
            <a:off x="1676400" y="294757"/>
            <a:ext cx="10515600" cy="1325563"/>
          </a:xfrm>
        </p:spPr>
        <p:txBody>
          <a:bodyPr/>
          <a:lstStyle/>
          <a:p>
            <a:r>
              <a:rPr lang="en-US" dirty="0"/>
              <a:t>Bridget Struthers</a:t>
            </a:r>
            <a:br>
              <a:rPr lang="en-US" dirty="0"/>
            </a:br>
            <a:r>
              <a:rPr lang="en-US" sz="2200" dirty="0"/>
              <a:t>Brattleboro School of Dance</a:t>
            </a:r>
            <a:br>
              <a:rPr lang="en-US" sz="2200" dirty="0"/>
            </a:br>
            <a:r>
              <a:rPr lang="en-US" sz="1600" dirty="0">
                <a:solidFill>
                  <a:prstClr val="black"/>
                </a:solidFill>
              </a:rPr>
              <a:t>Windham Region</a:t>
            </a:r>
            <a:endParaRPr lang="en-US" sz="2200" dirty="0"/>
          </a:p>
        </p:txBody>
      </p:sp>
      <p:sp>
        <p:nvSpPr>
          <p:cNvPr id="6" name="Content Placeholder 5">
            <a:extLst>
              <a:ext uri="{FF2B5EF4-FFF2-40B4-BE49-F238E27FC236}">
                <a16:creationId xmlns:a16="http://schemas.microsoft.com/office/drawing/2014/main" id="{D06C92A9-DB42-4D06-BC65-71B05A2BFB13}"/>
              </a:ext>
            </a:extLst>
          </p:cNvPr>
          <p:cNvSpPr>
            <a:spLocks noGrp="1"/>
          </p:cNvSpPr>
          <p:nvPr>
            <p:ph sz="half" idx="1"/>
          </p:nvPr>
        </p:nvSpPr>
        <p:spPr>
          <a:xfrm>
            <a:off x="838200" y="2618167"/>
            <a:ext cx="5181600" cy="2766253"/>
          </a:xfrm>
        </p:spPr>
        <p:txBody>
          <a:bodyPr/>
          <a:lstStyle/>
          <a:p>
            <a:pPr marL="0" indent="0">
              <a:buNone/>
            </a:pPr>
            <a:r>
              <a:rPr lang="en-US" dirty="0"/>
              <a:t>“ Maple syrup culture, DIY work ethic-- Southern Vermont has a VERY strong arts economy and culture!” </a:t>
            </a:r>
          </a:p>
        </p:txBody>
      </p:sp>
      <p:pic>
        <p:nvPicPr>
          <p:cNvPr id="3" name="Content Placeholder 2">
            <a:extLst>
              <a:ext uri="{FF2B5EF4-FFF2-40B4-BE49-F238E27FC236}">
                <a16:creationId xmlns:a16="http://schemas.microsoft.com/office/drawing/2014/main" id="{9088C2BE-6E36-495C-9F43-BB3521C8BF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46656"/>
            <a:ext cx="5181600" cy="4309276"/>
          </a:xfrm>
        </p:spPr>
      </p:pic>
    </p:spTree>
    <p:extLst>
      <p:ext uri="{BB962C8B-B14F-4D97-AF65-F5344CB8AC3E}">
        <p14:creationId xmlns:p14="http://schemas.microsoft.com/office/powerpoint/2010/main" val="1421465270"/>
      </p:ext>
    </p:extLst>
  </p:cSld>
  <p:clrMapOvr>
    <a:masterClrMapping/>
  </p:clrMapOvr>
  <mc:AlternateContent xmlns:mc="http://schemas.openxmlformats.org/markup-compatibility/2006">
    <mc:Choice xmlns:p14="http://schemas.microsoft.com/office/powerpoint/2010/main" Requires="p14">
      <p:transition spd="slow" p14:dur="2000" advTm="6098"/>
    </mc:Choice>
    <mc:Fallback>
      <p:transition spd="slow" advTm="609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AE014-8235-466B-A6CC-9ED2AB1F25B6}"/>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E6AB57F4-80BB-4591-8BE2-F3EBDCDD49C8}"/>
              </a:ext>
            </a:extLst>
          </p:cNvPr>
          <p:cNvSpPr>
            <a:spLocks noGrp="1"/>
          </p:cNvSpPr>
          <p:nvPr>
            <p:ph type="title"/>
          </p:nvPr>
        </p:nvSpPr>
        <p:spPr>
          <a:xfrm>
            <a:off x="1679713" y="294757"/>
            <a:ext cx="7898296" cy="1325563"/>
          </a:xfrm>
        </p:spPr>
        <p:txBody>
          <a:bodyPr/>
          <a:lstStyle/>
          <a:p>
            <a:r>
              <a:rPr lang="en-US" dirty="0"/>
              <a:t>Betsy Dunham</a:t>
            </a:r>
            <a:br>
              <a:rPr lang="en-US" dirty="0"/>
            </a:br>
            <a:r>
              <a:rPr lang="en-US" sz="2200" dirty="0"/>
              <a:t>Southern Vermont College</a:t>
            </a:r>
            <a:br>
              <a:rPr lang="en-US" sz="2200" dirty="0"/>
            </a:br>
            <a:r>
              <a:rPr lang="en-US" sz="1600" dirty="0">
                <a:solidFill>
                  <a:prstClr val="black"/>
                </a:solidFill>
              </a:rPr>
              <a:t>Bennington County</a:t>
            </a:r>
            <a:endParaRPr lang="en-US" sz="2200" dirty="0"/>
          </a:p>
        </p:txBody>
      </p:sp>
      <p:sp>
        <p:nvSpPr>
          <p:cNvPr id="6" name="Content Placeholder 5">
            <a:extLst>
              <a:ext uri="{FF2B5EF4-FFF2-40B4-BE49-F238E27FC236}">
                <a16:creationId xmlns:a16="http://schemas.microsoft.com/office/drawing/2014/main" id="{20D9A7F1-EE96-4AD4-B975-8811CFA2887D}"/>
              </a:ext>
            </a:extLst>
          </p:cNvPr>
          <p:cNvSpPr>
            <a:spLocks noGrp="1"/>
          </p:cNvSpPr>
          <p:nvPr>
            <p:ph sz="half" idx="1"/>
          </p:nvPr>
        </p:nvSpPr>
        <p:spPr>
          <a:xfrm>
            <a:off x="1229139" y="2176669"/>
            <a:ext cx="5181600" cy="4351338"/>
          </a:xfrm>
        </p:spPr>
        <p:txBody>
          <a:bodyPr/>
          <a:lstStyle/>
          <a:p>
            <a:pPr marL="0" indent="0">
              <a:buNone/>
            </a:pPr>
            <a:r>
              <a:rPr lang="en-US" dirty="0"/>
              <a:t>“To me, Southern Vermont is a sanctuary for a diverse and eclectic group of people who are working tirelessly toward the betterment of our youth and community. We live the very true saying, ‘It takes a village...’”</a:t>
            </a:r>
          </a:p>
        </p:txBody>
      </p:sp>
      <p:pic>
        <p:nvPicPr>
          <p:cNvPr id="3" name="Content Placeholder 2">
            <a:extLst>
              <a:ext uri="{FF2B5EF4-FFF2-40B4-BE49-F238E27FC236}">
                <a16:creationId xmlns:a16="http://schemas.microsoft.com/office/drawing/2014/main" id="{6576CDC1-BFE5-4549-81A8-7179150036F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397" r="8950"/>
          <a:stretch/>
        </p:blipFill>
        <p:spPr>
          <a:xfrm>
            <a:off x="7720772" y="1719163"/>
            <a:ext cx="3242089" cy="4564261"/>
          </a:xfrm>
        </p:spPr>
      </p:pic>
    </p:spTree>
    <p:extLst>
      <p:ext uri="{BB962C8B-B14F-4D97-AF65-F5344CB8AC3E}">
        <p14:creationId xmlns:p14="http://schemas.microsoft.com/office/powerpoint/2010/main" val="96282888"/>
      </p:ext>
    </p:extLst>
  </p:cSld>
  <p:clrMapOvr>
    <a:masterClrMapping/>
  </p:clrMapOvr>
  <mc:AlternateContent xmlns:mc="http://schemas.openxmlformats.org/markup-compatibility/2006">
    <mc:Choice xmlns:p14="http://schemas.microsoft.com/office/powerpoint/2010/main" Requires="p14">
      <p:transition spd="slow" p14:dur="2000" advTm="6092"/>
    </mc:Choice>
    <mc:Fallback>
      <p:transition spd="slow" advTm="609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5D8B5-223A-4A65-A719-A33D2F48955F}"/>
              </a:ext>
            </a:extLst>
          </p:cNvPr>
          <p:cNvSpPr>
            <a:spLocks noGrp="1"/>
          </p:cNvSpPr>
          <p:nvPr>
            <p:ph type="title"/>
          </p:nvPr>
        </p:nvSpPr>
        <p:spPr>
          <a:xfrm>
            <a:off x="1676400" y="294757"/>
            <a:ext cx="10515600" cy="1325563"/>
          </a:xfrm>
        </p:spPr>
        <p:txBody>
          <a:bodyPr>
            <a:normAutofit/>
          </a:bodyPr>
          <a:lstStyle/>
          <a:p>
            <a:r>
              <a:rPr lang="en-US" dirty="0"/>
              <a:t>Duncan Hilton</a:t>
            </a:r>
            <a:br>
              <a:rPr lang="en-US" dirty="0"/>
            </a:br>
            <a:r>
              <a:rPr lang="en-US" sz="2400" dirty="0"/>
              <a:t>Community College of Vermont and St. Michael's Episcopal Church</a:t>
            </a:r>
            <a:br>
              <a:rPr lang="en-US" sz="2400" dirty="0"/>
            </a:br>
            <a:r>
              <a:rPr lang="en-US" sz="1600" dirty="0">
                <a:solidFill>
                  <a:prstClr val="black"/>
                </a:solidFill>
              </a:rPr>
              <a:t>Windham Region</a:t>
            </a:r>
            <a:endParaRPr lang="en-US" sz="2400" dirty="0"/>
          </a:p>
        </p:txBody>
      </p:sp>
      <p:sp>
        <p:nvSpPr>
          <p:cNvPr id="6" name="Content Placeholder 5">
            <a:extLst>
              <a:ext uri="{FF2B5EF4-FFF2-40B4-BE49-F238E27FC236}">
                <a16:creationId xmlns:a16="http://schemas.microsoft.com/office/drawing/2014/main" id="{F778F269-48F0-4775-96DD-981E7911915D}"/>
              </a:ext>
            </a:extLst>
          </p:cNvPr>
          <p:cNvSpPr>
            <a:spLocks noGrp="1"/>
          </p:cNvSpPr>
          <p:nvPr>
            <p:ph sz="half" idx="1"/>
          </p:nvPr>
        </p:nvSpPr>
        <p:spPr>
          <a:xfrm>
            <a:off x="838200" y="1825625"/>
            <a:ext cx="5181600" cy="4351338"/>
          </a:xfrm>
        </p:spPr>
        <p:txBody>
          <a:bodyPr/>
          <a:lstStyle/>
          <a:p>
            <a:pPr marL="0" indent="0">
              <a:buNone/>
            </a:pPr>
            <a:endParaRPr lang="en-US" dirty="0"/>
          </a:p>
          <a:p>
            <a:pPr marL="0" indent="0">
              <a:buNone/>
            </a:pPr>
            <a:r>
              <a:rPr lang="en-US" dirty="0"/>
              <a:t>“Having lived here fewer than two years, I don't honestly know what it means to be </a:t>
            </a:r>
            <a:r>
              <a:rPr lang="en-US" dirty="0" err="1"/>
              <a:t>SoVermont</a:t>
            </a:r>
            <a:r>
              <a:rPr lang="en-US" dirty="0"/>
              <a:t>. That said, when I was on jury duty last month a fellow juror</a:t>
            </a:r>
            <a:br>
              <a:rPr lang="en-US" dirty="0"/>
            </a:br>
            <a:r>
              <a:rPr lang="en-US" dirty="0"/>
              <a:t>brought homemade cookies for everyone. I don't think that would've happened in Boston”</a:t>
            </a:r>
            <a:endParaRPr lang="en-US" b="0" dirty="0">
              <a:effectLst/>
            </a:endParaRPr>
          </a:p>
        </p:txBody>
      </p:sp>
      <p:pic>
        <p:nvPicPr>
          <p:cNvPr id="9" name="Content Placeholder 8">
            <a:extLst>
              <a:ext uri="{FF2B5EF4-FFF2-40B4-BE49-F238E27FC236}">
                <a16:creationId xmlns:a16="http://schemas.microsoft.com/office/drawing/2014/main" id="{B95978A1-AC47-4A12-A0FF-AA426E321CA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463"/>
          <a:stretch/>
        </p:blipFill>
        <p:spPr>
          <a:xfrm>
            <a:off x="7573617" y="1825625"/>
            <a:ext cx="3089057" cy="4697392"/>
          </a:xfrm>
        </p:spPr>
      </p:pic>
      <p:pic>
        <p:nvPicPr>
          <p:cNvPr id="4" name="Picture 3">
            <a:extLst>
              <a:ext uri="{FF2B5EF4-FFF2-40B4-BE49-F238E27FC236}">
                <a16:creationId xmlns:a16="http://schemas.microsoft.com/office/drawing/2014/main" id="{EE7AB7DC-750B-4A1D-81EF-7F3F19A6EB5E}"/>
              </a:ext>
            </a:extLst>
          </p:cNvPr>
          <p:cNvPicPr>
            <a:picLocks noChangeAspect="1"/>
          </p:cNvPicPr>
          <p:nvPr/>
        </p:nvPicPr>
        <p:blipFill rotWithShape="1">
          <a:blip r:embed="rId3">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Tree>
    <p:extLst>
      <p:ext uri="{BB962C8B-B14F-4D97-AF65-F5344CB8AC3E}">
        <p14:creationId xmlns:p14="http://schemas.microsoft.com/office/powerpoint/2010/main" val="1299178176"/>
      </p:ext>
    </p:extLst>
  </p:cSld>
  <p:clrMapOvr>
    <a:masterClrMapping/>
  </p:clrMapOvr>
  <mc:AlternateContent xmlns:mc="http://schemas.openxmlformats.org/markup-compatibility/2006">
    <mc:Choice xmlns:p14="http://schemas.microsoft.com/office/powerpoint/2010/main" Requires="p14">
      <p:transition spd="slow" p14:dur="2000" advTm="5758"/>
    </mc:Choice>
    <mc:Fallback>
      <p:transition spd="slow" advTm="575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B177B-A998-4793-AA19-E74B6EDFEBD3}"/>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2" name="Title 1">
            <a:extLst>
              <a:ext uri="{FF2B5EF4-FFF2-40B4-BE49-F238E27FC236}">
                <a16:creationId xmlns:a16="http://schemas.microsoft.com/office/drawing/2014/main" id="{F0DBF46F-3095-4C57-88F1-5724C0068A60}"/>
              </a:ext>
            </a:extLst>
          </p:cNvPr>
          <p:cNvSpPr>
            <a:spLocks noGrp="1"/>
          </p:cNvSpPr>
          <p:nvPr>
            <p:ph type="title"/>
          </p:nvPr>
        </p:nvSpPr>
        <p:spPr>
          <a:xfrm>
            <a:off x="1676400" y="294757"/>
            <a:ext cx="10515600" cy="1325563"/>
          </a:xfrm>
        </p:spPr>
        <p:txBody>
          <a:bodyPr>
            <a:normAutofit/>
          </a:bodyPr>
          <a:lstStyle/>
          <a:p>
            <a:r>
              <a:rPr lang="en-US" dirty="0"/>
              <a:t>Forest </a:t>
            </a:r>
            <a:r>
              <a:rPr lang="en-US" dirty="0" err="1"/>
              <a:t>Weyen</a:t>
            </a:r>
            <a:br>
              <a:rPr lang="en-US" dirty="0"/>
            </a:br>
            <a:r>
              <a:rPr lang="en-US" sz="2200" dirty="0"/>
              <a:t>Bennington Rescue Squad</a:t>
            </a:r>
            <a:br>
              <a:rPr lang="en-US" sz="2200" dirty="0"/>
            </a:br>
            <a:r>
              <a:rPr lang="en-US" sz="1600" dirty="0"/>
              <a:t>Bennington County</a:t>
            </a:r>
            <a:endParaRPr lang="en-US" sz="2200" dirty="0"/>
          </a:p>
        </p:txBody>
      </p:sp>
      <p:sp>
        <p:nvSpPr>
          <p:cNvPr id="5" name="Content Placeholder 4">
            <a:extLst>
              <a:ext uri="{FF2B5EF4-FFF2-40B4-BE49-F238E27FC236}">
                <a16:creationId xmlns:a16="http://schemas.microsoft.com/office/drawing/2014/main" id="{C24CC268-8AA5-4245-8CB3-01462B380903}"/>
              </a:ext>
            </a:extLst>
          </p:cNvPr>
          <p:cNvSpPr>
            <a:spLocks noGrp="1"/>
          </p:cNvSpPr>
          <p:nvPr>
            <p:ph sz="half" idx="1"/>
          </p:nvPr>
        </p:nvSpPr>
        <p:spPr>
          <a:xfrm>
            <a:off x="914400" y="2109710"/>
            <a:ext cx="5181600" cy="4351338"/>
          </a:xfrm>
        </p:spPr>
        <p:txBody>
          <a:bodyPr/>
          <a:lstStyle/>
          <a:p>
            <a:pPr marL="0" indent="0">
              <a:buNone/>
            </a:pPr>
            <a:r>
              <a:rPr lang="en-US" dirty="0"/>
              <a:t>“The Shires and the People in the Shires. Everyone has been so welcoming and hospitable to this southerner that loves winter and loves the snow. There seems to be a team culture and a desire to do great things. We do a lot of great things with not a lot of resources, and things are pretty darn good.”  </a:t>
            </a:r>
          </a:p>
        </p:txBody>
      </p:sp>
      <p:pic>
        <p:nvPicPr>
          <p:cNvPr id="7" name="Content Placeholder 6">
            <a:extLst>
              <a:ext uri="{FF2B5EF4-FFF2-40B4-BE49-F238E27FC236}">
                <a16:creationId xmlns:a16="http://schemas.microsoft.com/office/drawing/2014/main" id="{DAF89CD9-9A51-49A3-9FAF-7AA354A36C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08536" y="1825625"/>
            <a:ext cx="3108927" cy="4351338"/>
          </a:xfrm>
        </p:spPr>
      </p:pic>
    </p:spTree>
    <p:extLst>
      <p:ext uri="{BB962C8B-B14F-4D97-AF65-F5344CB8AC3E}">
        <p14:creationId xmlns:p14="http://schemas.microsoft.com/office/powerpoint/2010/main" val="2708252371"/>
      </p:ext>
    </p:extLst>
  </p:cSld>
  <p:clrMapOvr>
    <a:masterClrMapping/>
  </p:clrMapOvr>
  <mc:AlternateContent xmlns:mc="http://schemas.openxmlformats.org/markup-compatibility/2006">
    <mc:Choice xmlns:p14="http://schemas.microsoft.com/office/powerpoint/2010/main" Requires="p14">
      <p:transition spd="slow" p14:dur="2000" advTm="5960"/>
    </mc:Choice>
    <mc:Fallback>
      <p:transition spd="slow" advTm="596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53E26A-961E-4F9D-B683-B295B203B234}"/>
              </a:ext>
            </a:extLst>
          </p:cNvPr>
          <p:cNvPicPr>
            <a:picLocks noChangeAspect="1"/>
          </p:cNvPicPr>
          <p:nvPr/>
        </p:nvPicPr>
        <p:blipFill rotWithShape="1">
          <a:blip r:embed="rId2">
            <a:extLst>
              <a:ext uri="{28A0092B-C50C-407E-A947-70E740481C1C}">
                <a14:useLocalDpi xmlns:a14="http://schemas.microsoft.com/office/drawing/2010/main" val="0"/>
              </a:ext>
            </a:extLst>
          </a:blip>
          <a:srcRect l="34696" t="29339" r="34835" b="26835"/>
          <a:stretch/>
        </p:blipFill>
        <p:spPr>
          <a:xfrm>
            <a:off x="228600" y="89452"/>
            <a:ext cx="1451113" cy="2087217"/>
          </a:xfrm>
          <a:prstGeom prst="rect">
            <a:avLst/>
          </a:prstGeom>
        </p:spPr>
      </p:pic>
      <p:sp>
        <p:nvSpPr>
          <p:cNvPr id="5" name="Title 4">
            <a:extLst>
              <a:ext uri="{FF2B5EF4-FFF2-40B4-BE49-F238E27FC236}">
                <a16:creationId xmlns:a16="http://schemas.microsoft.com/office/drawing/2014/main" id="{EF40BA32-F155-4BFB-98F3-F274A4C316B2}"/>
              </a:ext>
            </a:extLst>
          </p:cNvPr>
          <p:cNvSpPr>
            <a:spLocks noGrp="1"/>
          </p:cNvSpPr>
          <p:nvPr>
            <p:ph type="title"/>
          </p:nvPr>
        </p:nvSpPr>
        <p:spPr>
          <a:xfrm>
            <a:off x="1679713" y="294757"/>
            <a:ext cx="10515600" cy="1325563"/>
          </a:xfrm>
        </p:spPr>
        <p:txBody>
          <a:bodyPr/>
          <a:lstStyle/>
          <a:p>
            <a:r>
              <a:rPr lang="en-US" dirty="0"/>
              <a:t>Gregory </a:t>
            </a:r>
            <a:r>
              <a:rPr lang="en-US" dirty="0" err="1"/>
              <a:t>Boshart</a:t>
            </a:r>
            <a:br>
              <a:rPr lang="en-US" dirty="0"/>
            </a:br>
            <a:r>
              <a:rPr lang="en-US" sz="2200" dirty="0"/>
              <a:t>Maple Valley Design Build</a:t>
            </a:r>
            <a:br>
              <a:rPr lang="en-US" sz="2200" dirty="0"/>
            </a:br>
            <a:r>
              <a:rPr lang="en-US" sz="1600" dirty="0">
                <a:solidFill>
                  <a:prstClr val="black"/>
                </a:solidFill>
              </a:rPr>
              <a:t>Bennington County</a:t>
            </a:r>
            <a:endParaRPr lang="en-US" sz="2200" dirty="0"/>
          </a:p>
        </p:txBody>
      </p:sp>
      <p:sp>
        <p:nvSpPr>
          <p:cNvPr id="6" name="Content Placeholder 5">
            <a:extLst>
              <a:ext uri="{FF2B5EF4-FFF2-40B4-BE49-F238E27FC236}">
                <a16:creationId xmlns:a16="http://schemas.microsoft.com/office/drawing/2014/main" id="{18AF2867-5A02-4D5A-828D-45C0CCD97649}"/>
              </a:ext>
            </a:extLst>
          </p:cNvPr>
          <p:cNvSpPr>
            <a:spLocks noGrp="1"/>
          </p:cNvSpPr>
          <p:nvPr>
            <p:ph sz="half" idx="1"/>
          </p:nvPr>
        </p:nvSpPr>
        <p:spPr>
          <a:xfrm>
            <a:off x="914400" y="1984651"/>
            <a:ext cx="5181600" cy="4351338"/>
          </a:xfrm>
        </p:spPr>
        <p:txBody>
          <a:bodyPr>
            <a:normAutofit fontScale="85000" lnSpcReduction="20000"/>
          </a:bodyPr>
          <a:lstStyle/>
          <a:p>
            <a:pPr marL="0" indent="0">
              <a:buNone/>
            </a:pPr>
            <a:r>
              <a:rPr lang="en-US" dirty="0"/>
              <a:t>“My “</a:t>
            </a:r>
            <a:r>
              <a:rPr lang="en-US" dirty="0" err="1"/>
              <a:t>SoVermont</a:t>
            </a:r>
            <a:r>
              <a:rPr lang="en-US" dirty="0"/>
              <a:t>” thought is that most people live in Southern Vermont because they WANT to . . . not because they NEED to.  There are certainly other places in the world with more opportunities, and a larger pool of customers/clients/resources where the “sky is the limit”.  </a:t>
            </a:r>
          </a:p>
          <a:p>
            <a:pPr marL="0" indent="0">
              <a:buNone/>
            </a:pPr>
            <a:endParaRPr lang="en-US" dirty="0"/>
          </a:p>
          <a:p>
            <a:pPr marL="0" indent="0">
              <a:buNone/>
            </a:pPr>
            <a:r>
              <a:rPr lang="en-US" dirty="0"/>
              <a:t>But in southern Vermont we choose to live here because of the natural beauty, the clean air, the friendly faces, the slower pace and the smaller scale lifestyle we enjoy, not because we want the ‘easy way out’.”</a:t>
            </a:r>
          </a:p>
        </p:txBody>
      </p:sp>
      <p:pic>
        <p:nvPicPr>
          <p:cNvPr id="9" name="Content Placeholder 8">
            <a:extLst>
              <a:ext uri="{FF2B5EF4-FFF2-40B4-BE49-F238E27FC236}">
                <a16:creationId xmlns:a16="http://schemas.microsoft.com/office/drawing/2014/main" id="{F251314E-4D30-4438-9CFE-D44577CF7E1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3199911055"/>
      </p:ext>
    </p:extLst>
  </p:cSld>
  <p:clrMapOvr>
    <a:masterClrMapping/>
  </p:clrMapOvr>
  <mc:AlternateContent xmlns:mc="http://schemas.openxmlformats.org/markup-compatibility/2006">
    <mc:Choice xmlns:p14="http://schemas.microsoft.com/office/powerpoint/2010/main" Requires="p14">
      <p:transition spd="slow" p14:dur="2000" advTm="5891"/>
    </mc:Choice>
    <mc:Fallback>
      <p:transition spd="slow" advTm="589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2554</TotalTime>
  <Words>1103</Words>
  <Application>Microsoft Office PowerPoint</Application>
  <PresentationFormat>Widescreen</PresentationFormat>
  <Paragraphs>59</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Powered by:</vt:lpstr>
      <vt:lpstr>Sponsored by:</vt:lpstr>
      <vt:lpstr>PowerPoint Presentation</vt:lpstr>
      <vt:lpstr>Bridget Struthers Brattleboro School of Dance Windham Region</vt:lpstr>
      <vt:lpstr>Betsy Dunham Southern Vermont College Bennington County</vt:lpstr>
      <vt:lpstr>Duncan Hilton Community College of Vermont and St. Michael's Episcopal Church Windham Region</vt:lpstr>
      <vt:lpstr>Forest Weyen Bennington Rescue Squad Bennington County</vt:lpstr>
      <vt:lpstr>Gregory Boshart Maple Valley Design Build Bennington County</vt:lpstr>
      <vt:lpstr>Josh Roberts Edward Jones Windham Region</vt:lpstr>
      <vt:lpstr>James Salerno Hale Mountain Research Bennington County</vt:lpstr>
      <vt:lpstr>Jason Dolmetsch MSK Engineering and Design Bennington County</vt:lpstr>
      <vt:lpstr>Kayla Becker United Way of Vermont, Bennington County / Catamount Connections Bennington County</vt:lpstr>
      <vt:lpstr>Kayla Davis Battenkill Valley Health Center Bennington County</vt:lpstr>
      <vt:lpstr>Ken Lorenz Spirit of Bennington Bennington County</vt:lpstr>
      <vt:lpstr>Laura Kamyk Big Picture Farm Windham Region</vt:lpstr>
      <vt:lpstr>Michael Root United States Post Office / Expert Exchange Windham Region</vt:lpstr>
      <vt:lpstr>Michelle Demers Vermont Department of Labor Windham Region</vt:lpstr>
      <vt:lpstr>Phoebe Connolly Leland and Gray Union High School Windham Region</vt:lpstr>
      <vt:lpstr>Ricky Davidson Boys and Girls Club- Brattleboro Windham Region</vt:lpstr>
      <vt:lpstr>Rob Terry Merck Forest Bennington County</vt:lpstr>
      <vt:lpstr>Sarah Lang Brattleboro Development Credit Corporation Windham Region</vt:lpstr>
      <vt:lpstr>Serenity Wolf, P.E. Stevens &amp; Associates Windham Region</vt:lpstr>
      <vt:lpstr>Silvia Cassano Bennington Area Trails System Bennington County</vt:lpstr>
      <vt:lpstr>Stacey Woods Meadowbrook Gypsies LLC Windham Region</vt:lpstr>
      <vt:lpstr>Taylor Knoop United Way of Windham County Windham Region</vt:lpstr>
      <vt:lpstr>Katherine Partington Mondo Mediaworks Windham Region</vt:lpstr>
      <vt:lpstr>Michelle Marrocco Bennington County Regional Commission Bennington County</vt:lpstr>
      <vt:lpstr>Thank you!  The Southern Vermont Young Professionals &amp; The Shires Young Professionals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Lang</dc:creator>
  <cp:lastModifiedBy>Sarah Lang</cp:lastModifiedBy>
  <cp:revision>33</cp:revision>
  <dcterms:created xsi:type="dcterms:W3CDTF">2018-05-11T14:11:45Z</dcterms:created>
  <dcterms:modified xsi:type="dcterms:W3CDTF">2018-05-31T13:45:15Z</dcterms:modified>
</cp:coreProperties>
</file>